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Lst>
  <p:notesMasterIdLst>
    <p:notesMasterId r:id="rId35"/>
  </p:notesMasterIdLst>
  <p:handoutMasterIdLst>
    <p:handoutMasterId r:id="rId36"/>
  </p:handoutMasterIdLst>
  <p:sldIdLst>
    <p:sldId id="345" r:id="rId5"/>
    <p:sldId id="346" r:id="rId6"/>
    <p:sldId id="266" r:id="rId7"/>
    <p:sldId id="317" r:id="rId8"/>
    <p:sldId id="318" r:id="rId9"/>
    <p:sldId id="335" r:id="rId10"/>
    <p:sldId id="321" r:id="rId11"/>
    <p:sldId id="319" r:id="rId12"/>
    <p:sldId id="320" r:id="rId13"/>
    <p:sldId id="322" r:id="rId14"/>
    <p:sldId id="323" r:id="rId15"/>
    <p:sldId id="324" r:id="rId16"/>
    <p:sldId id="325" r:id="rId17"/>
    <p:sldId id="326" r:id="rId18"/>
    <p:sldId id="339" r:id="rId19"/>
    <p:sldId id="340" r:id="rId20"/>
    <p:sldId id="341" r:id="rId21"/>
    <p:sldId id="342" r:id="rId22"/>
    <p:sldId id="327" r:id="rId23"/>
    <p:sldId id="328" r:id="rId24"/>
    <p:sldId id="329" r:id="rId25"/>
    <p:sldId id="330" r:id="rId26"/>
    <p:sldId id="331" r:id="rId27"/>
    <p:sldId id="332" r:id="rId28"/>
    <p:sldId id="333" r:id="rId29"/>
    <p:sldId id="343" r:id="rId30"/>
    <p:sldId id="344" r:id="rId31"/>
    <p:sldId id="337" r:id="rId32"/>
    <p:sldId id="336"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AA1BD55-57CD-466E-0725-B6CBA11E0D12}" name="Lauren Weldy (ALLEGIS GROUP SERVICES)" initials="LW" userId="S::v-lweldy@microsoft.com::07a2285c-a352-4b96-8658-ecc34365c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p:cViewPr varScale="1">
        <p:scale>
          <a:sx n="59" d="100"/>
          <a:sy n="59" d="100"/>
        </p:scale>
        <p:origin x="964" y="5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149"/>
    </p:cViewPr>
  </p:sorterViewPr>
  <p:notesViewPr>
    <p:cSldViewPr snapToGrid="0">
      <p:cViewPr>
        <p:scale>
          <a:sx n="1" d="2"/>
          <a:sy n="1" d="2"/>
        </p:scale>
        <p:origin x="2640" y="28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rish\Downloads\Individual%20Contribu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Individual Contribution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Krish Goel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Sheet1!$B$1:$F$1</c:f>
              <c:strCache>
                <c:ptCount val="5"/>
                <c:pt idx="0">
                  <c:v>Planning </c:v>
                </c:pt>
                <c:pt idx="1">
                  <c:v>Research</c:v>
                </c:pt>
                <c:pt idx="2">
                  <c:v>Review</c:v>
                </c:pt>
                <c:pt idx="3">
                  <c:v>Implementation</c:v>
                </c:pt>
                <c:pt idx="4">
                  <c:v>Documentation</c:v>
                </c:pt>
              </c:strCache>
            </c:strRef>
          </c:cat>
          <c:val>
            <c:numRef>
              <c:f>Sheet1!$B$2:$F$2</c:f>
              <c:numCache>
                <c:formatCode>0%</c:formatCode>
                <c:ptCount val="5"/>
                <c:pt idx="0">
                  <c:v>1</c:v>
                </c:pt>
                <c:pt idx="1">
                  <c:v>1</c:v>
                </c:pt>
                <c:pt idx="2">
                  <c:v>0.99</c:v>
                </c:pt>
                <c:pt idx="3">
                  <c:v>0.93</c:v>
                </c:pt>
                <c:pt idx="4">
                  <c:v>0.99</c:v>
                </c:pt>
              </c:numCache>
            </c:numRef>
          </c:val>
          <c:extLst>
            <c:ext xmlns:c16="http://schemas.microsoft.com/office/drawing/2014/chart" uri="{C3380CC4-5D6E-409C-BE32-E72D297353CC}">
              <c16:uniqueId val="{00000000-3250-4F01-B689-E75498F81A34}"/>
            </c:ext>
          </c:extLst>
        </c:ser>
        <c:ser>
          <c:idx val="1"/>
          <c:order val="1"/>
          <c:tx>
            <c:strRef>
              <c:f>Sheet1!$A$3</c:f>
              <c:strCache>
                <c:ptCount val="1"/>
                <c:pt idx="0">
                  <c:v>Meghna Das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Sheet1!$B$1:$F$1</c:f>
              <c:strCache>
                <c:ptCount val="5"/>
                <c:pt idx="0">
                  <c:v>Planning </c:v>
                </c:pt>
                <c:pt idx="1">
                  <c:v>Research</c:v>
                </c:pt>
                <c:pt idx="2">
                  <c:v>Review</c:v>
                </c:pt>
                <c:pt idx="3">
                  <c:v>Implementation</c:v>
                </c:pt>
                <c:pt idx="4">
                  <c:v>Documentation</c:v>
                </c:pt>
              </c:strCache>
            </c:strRef>
          </c:cat>
          <c:val>
            <c:numRef>
              <c:f>Sheet1!$B$3:$F$3</c:f>
              <c:numCache>
                <c:formatCode>0%</c:formatCode>
                <c:ptCount val="5"/>
                <c:pt idx="0">
                  <c:v>1</c:v>
                </c:pt>
                <c:pt idx="1">
                  <c:v>1</c:v>
                </c:pt>
                <c:pt idx="2" formatCode="0.00%">
                  <c:v>0.9667</c:v>
                </c:pt>
                <c:pt idx="3">
                  <c:v>0.95</c:v>
                </c:pt>
                <c:pt idx="4">
                  <c:v>0.95</c:v>
                </c:pt>
              </c:numCache>
            </c:numRef>
          </c:val>
          <c:extLst>
            <c:ext xmlns:c16="http://schemas.microsoft.com/office/drawing/2014/chart" uri="{C3380CC4-5D6E-409C-BE32-E72D297353CC}">
              <c16:uniqueId val="{00000001-3250-4F01-B689-E75498F81A34}"/>
            </c:ext>
          </c:extLst>
        </c:ser>
        <c:ser>
          <c:idx val="2"/>
          <c:order val="2"/>
          <c:tx>
            <c:strRef>
              <c:f>Sheet1!$A$4</c:f>
              <c:strCache>
                <c:ptCount val="1"/>
                <c:pt idx="0">
                  <c:v>Aastha Kumar</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Sheet1!$B$1:$F$1</c:f>
              <c:strCache>
                <c:ptCount val="5"/>
                <c:pt idx="0">
                  <c:v>Planning </c:v>
                </c:pt>
                <c:pt idx="1">
                  <c:v>Research</c:v>
                </c:pt>
                <c:pt idx="2">
                  <c:v>Review</c:v>
                </c:pt>
                <c:pt idx="3">
                  <c:v>Implementation</c:v>
                </c:pt>
                <c:pt idx="4">
                  <c:v>Documentation</c:v>
                </c:pt>
              </c:strCache>
            </c:strRef>
          </c:cat>
          <c:val>
            <c:numRef>
              <c:f>Sheet1!$B$4:$F$4</c:f>
              <c:numCache>
                <c:formatCode>0%</c:formatCode>
                <c:ptCount val="5"/>
                <c:pt idx="0">
                  <c:v>1</c:v>
                </c:pt>
                <c:pt idx="1">
                  <c:v>1</c:v>
                </c:pt>
                <c:pt idx="2" formatCode="0.00%">
                  <c:v>0.8387</c:v>
                </c:pt>
                <c:pt idx="3">
                  <c:v>0.91</c:v>
                </c:pt>
                <c:pt idx="4">
                  <c:v>0.92</c:v>
                </c:pt>
              </c:numCache>
            </c:numRef>
          </c:val>
          <c:extLst>
            <c:ext xmlns:c16="http://schemas.microsoft.com/office/drawing/2014/chart" uri="{C3380CC4-5D6E-409C-BE32-E72D297353CC}">
              <c16:uniqueId val="{00000002-3250-4F01-B689-E75498F81A34}"/>
            </c:ext>
          </c:extLst>
        </c:ser>
        <c:ser>
          <c:idx val="3"/>
          <c:order val="3"/>
          <c:tx>
            <c:strRef>
              <c:f>Sheet1!$A$5</c:f>
              <c:strCache>
                <c:ptCount val="1"/>
                <c:pt idx="0">
                  <c:v>Godavari Tanmayi</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Sheet1!$B$1:$F$1</c:f>
              <c:strCache>
                <c:ptCount val="5"/>
                <c:pt idx="0">
                  <c:v>Planning </c:v>
                </c:pt>
                <c:pt idx="1">
                  <c:v>Research</c:v>
                </c:pt>
                <c:pt idx="2">
                  <c:v>Review</c:v>
                </c:pt>
                <c:pt idx="3">
                  <c:v>Implementation</c:v>
                </c:pt>
                <c:pt idx="4">
                  <c:v>Documentation</c:v>
                </c:pt>
              </c:strCache>
            </c:strRef>
          </c:cat>
          <c:val>
            <c:numRef>
              <c:f>Sheet1!$B$5:$F$5</c:f>
              <c:numCache>
                <c:formatCode>0%</c:formatCode>
                <c:ptCount val="5"/>
                <c:pt idx="0">
                  <c:v>1</c:v>
                </c:pt>
                <c:pt idx="1">
                  <c:v>1</c:v>
                </c:pt>
                <c:pt idx="2" formatCode="0.00%">
                  <c:v>0.87090000000000001</c:v>
                </c:pt>
                <c:pt idx="3">
                  <c:v>0.87</c:v>
                </c:pt>
                <c:pt idx="4">
                  <c:v>0.9</c:v>
                </c:pt>
              </c:numCache>
            </c:numRef>
          </c:val>
          <c:extLst>
            <c:ext xmlns:c16="http://schemas.microsoft.com/office/drawing/2014/chart" uri="{C3380CC4-5D6E-409C-BE32-E72D297353CC}">
              <c16:uniqueId val="{00000003-3250-4F01-B689-E75498F81A34}"/>
            </c:ext>
          </c:extLst>
        </c:ser>
        <c:ser>
          <c:idx val="4"/>
          <c:order val="4"/>
          <c:tx>
            <c:strRef>
              <c:f>Sheet1!$A$6</c:f>
              <c:strCache>
                <c:ptCount val="1"/>
                <c:pt idx="0">
                  <c:v>T Suraj Kumar</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Sheet1!$B$1:$F$1</c:f>
              <c:strCache>
                <c:ptCount val="5"/>
                <c:pt idx="0">
                  <c:v>Planning </c:v>
                </c:pt>
                <c:pt idx="1">
                  <c:v>Research</c:v>
                </c:pt>
                <c:pt idx="2">
                  <c:v>Review</c:v>
                </c:pt>
                <c:pt idx="3">
                  <c:v>Implementation</c:v>
                </c:pt>
                <c:pt idx="4">
                  <c:v>Documentation</c:v>
                </c:pt>
              </c:strCache>
            </c:strRef>
          </c:cat>
          <c:val>
            <c:numRef>
              <c:f>Sheet1!$B$6:$F$6</c:f>
              <c:numCache>
                <c:formatCode>0%</c:formatCode>
                <c:ptCount val="5"/>
                <c:pt idx="0">
                  <c:v>1</c:v>
                </c:pt>
                <c:pt idx="1">
                  <c:v>1</c:v>
                </c:pt>
                <c:pt idx="2" formatCode="0.00%">
                  <c:v>0.9032</c:v>
                </c:pt>
                <c:pt idx="3">
                  <c:v>0.83</c:v>
                </c:pt>
                <c:pt idx="4">
                  <c:v>0.9</c:v>
                </c:pt>
              </c:numCache>
            </c:numRef>
          </c:val>
          <c:extLst>
            <c:ext xmlns:c16="http://schemas.microsoft.com/office/drawing/2014/chart" uri="{C3380CC4-5D6E-409C-BE32-E72D297353CC}">
              <c16:uniqueId val="{00000004-3250-4F01-B689-E75498F81A34}"/>
            </c:ext>
          </c:extLst>
        </c:ser>
        <c:dLbls>
          <c:showLegendKey val="0"/>
          <c:showVal val="0"/>
          <c:showCatName val="0"/>
          <c:showSerName val="0"/>
          <c:showPercent val="0"/>
          <c:showBubbleSize val="0"/>
        </c:dLbls>
        <c:gapWidth val="100"/>
        <c:overlap val="-24"/>
        <c:axId val="1052466720"/>
        <c:axId val="1055469168"/>
      </c:barChart>
      <c:catAx>
        <c:axId val="105246672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55469168"/>
        <c:crosses val="autoZero"/>
        <c:auto val="1"/>
        <c:lblAlgn val="ctr"/>
        <c:lblOffset val="100"/>
        <c:noMultiLvlLbl val="0"/>
      </c:catAx>
      <c:valAx>
        <c:axId val="1055469168"/>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52466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01/08/2024</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01/08/2024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2</a:t>
            </a:fld>
            <a:endParaRPr lang="en-US" dirty="0"/>
          </a:p>
        </p:txBody>
      </p:sp>
    </p:spTree>
    <p:extLst>
      <p:ext uri="{BB962C8B-B14F-4D97-AF65-F5344CB8AC3E}">
        <p14:creationId xmlns:p14="http://schemas.microsoft.com/office/powerpoint/2010/main" val="1302877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a:t>
            </a:fld>
            <a:endParaRPr lang="en-US" dirty="0"/>
          </a:p>
        </p:txBody>
      </p:sp>
    </p:spTree>
    <p:extLst>
      <p:ext uri="{BB962C8B-B14F-4D97-AF65-F5344CB8AC3E}">
        <p14:creationId xmlns:p14="http://schemas.microsoft.com/office/powerpoint/2010/main" val="1116457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5</a:t>
            </a:fld>
            <a:endParaRPr lang="en-US" dirty="0"/>
          </a:p>
        </p:txBody>
      </p:sp>
    </p:spTree>
    <p:extLst>
      <p:ext uri="{BB962C8B-B14F-4D97-AF65-F5344CB8AC3E}">
        <p14:creationId xmlns:p14="http://schemas.microsoft.com/office/powerpoint/2010/main" val="3511356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8</a:t>
            </a:fld>
            <a:endParaRPr lang="en-US" dirty="0"/>
          </a:p>
        </p:txBody>
      </p:sp>
    </p:spTree>
    <p:extLst>
      <p:ext uri="{BB962C8B-B14F-4D97-AF65-F5344CB8AC3E}">
        <p14:creationId xmlns:p14="http://schemas.microsoft.com/office/powerpoint/2010/main" val="536979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9</a:t>
            </a:fld>
            <a:endParaRPr lang="en-US" dirty="0"/>
          </a:p>
        </p:txBody>
      </p:sp>
    </p:spTree>
    <p:extLst>
      <p:ext uri="{BB962C8B-B14F-4D97-AF65-F5344CB8AC3E}">
        <p14:creationId xmlns:p14="http://schemas.microsoft.com/office/powerpoint/2010/main" val="2602830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30</a:t>
            </a:fld>
            <a:endParaRPr lang="en-US" dirty="0"/>
          </a:p>
        </p:txBody>
      </p:sp>
    </p:spTree>
    <p:extLst>
      <p:ext uri="{BB962C8B-B14F-4D97-AF65-F5344CB8AC3E}">
        <p14:creationId xmlns:p14="http://schemas.microsoft.com/office/powerpoint/2010/main" val="58069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r>
              <a:rPr lang="en-US"/>
              <a:t>9/8/20XX</a:t>
            </a:r>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r>
              <a:rPr lang="en-US"/>
              <a:t>Presentation Title</a:t>
            </a:r>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33062062"/>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35236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9/8/20XX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157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9134"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361923"/>
            <a:ext cx="6623040" cy="1421898"/>
          </a:xfrm>
        </p:spPr>
        <p:txBody>
          <a:bodyPr anchor="b" anchorCtr="0">
            <a:noAutofit/>
          </a:bodyPr>
          <a:lstStyle>
            <a:lvl1pPr>
              <a:lnSpc>
                <a:spcPct val="100000"/>
              </a:lnSpc>
              <a:defRPr sz="3200"/>
            </a:lvl1pPr>
          </a:lstStyle>
          <a:p>
            <a:r>
              <a:rPr lang="en-US" dirty="0"/>
              <a:t>Click to add title</a:t>
            </a:r>
          </a:p>
        </p:txBody>
      </p:sp>
      <p:sp>
        <p:nvSpPr>
          <p:cNvPr id="3" name="Content Placeholder 2">
            <a:extLst>
              <a:ext uri="{FF2B5EF4-FFF2-40B4-BE49-F238E27FC236}">
                <a16:creationId xmlns:a16="http://schemas.microsoft.com/office/drawing/2014/main" id="{C40EA5BF-04A6-2B17-0703-8419C4DB97FF}"/>
              </a:ext>
            </a:extLst>
          </p:cNvPr>
          <p:cNvSpPr>
            <a:spLocks noGrp="1"/>
          </p:cNvSpPr>
          <p:nvPr>
            <p:ph sz="quarter" idx="14" hasCustomPrompt="1"/>
          </p:nvPr>
        </p:nvSpPr>
        <p:spPr>
          <a:xfrm>
            <a:off x="787399" y="2916772"/>
            <a:ext cx="6622819" cy="2852639"/>
          </a:xfrm>
        </p:spPr>
        <p:txBody>
          <a:bodyPr anchor="t"/>
          <a:lstStyle>
            <a:lvl1pPr marL="0" indent="0">
              <a:lnSpc>
                <a:spcPct val="125000"/>
              </a:lnSpc>
              <a:spcAft>
                <a:spcPts val="600"/>
              </a:spcAft>
              <a:buNone/>
              <a:defRPr sz="2000" b="0"/>
            </a:lvl1pPr>
            <a:lvl2pPr>
              <a:lnSpc>
                <a:spcPct val="125000"/>
              </a:lnSpc>
              <a:spcAft>
                <a:spcPts val="600"/>
              </a:spcAft>
              <a:defRPr/>
            </a:lvl2pPr>
            <a:lvl3pPr>
              <a:lnSpc>
                <a:spcPct val="125000"/>
              </a:lnSpc>
              <a:spcAft>
                <a:spcPts val="600"/>
              </a:spcAft>
              <a:defRPr/>
            </a:lvl3pPr>
            <a:lvl4pPr>
              <a:lnSpc>
                <a:spcPct val="125000"/>
              </a:lnSpc>
              <a:spcAft>
                <a:spcPts val="600"/>
              </a:spcAft>
              <a:defRPr/>
            </a:lvl4pPr>
            <a:lvl5pPr>
              <a:lnSpc>
                <a:spcPct val="125000"/>
              </a:lnSpc>
              <a:spcAft>
                <a:spcPts val="600"/>
              </a:spcAf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dirty="0"/>
              <a:t>9/8/20XX</a:t>
            </a:r>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BD79D74E-6357-D3E7-30C0-09B4B82BA321}"/>
              </a:ext>
              <a:ext uri="{C183D7F6-B498-43B3-948B-1728B52AA6E4}">
                <adec:decorative xmlns:adec="http://schemas.microsoft.com/office/drawing/2017/decorative" val="1"/>
              </a:ext>
            </a:extLst>
          </p:cNvPr>
          <p:cNvSpPr/>
          <p:nvPr userDrawn="1"/>
        </p:nvSpPr>
        <p:spPr>
          <a:xfrm>
            <a:off x="8203482" y="1095507"/>
            <a:ext cx="3997653" cy="50168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534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4" name="Table Placeholder 3">
            <a:extLst>
              <a:ext uri="{FF2B5EF4-FFF2-40B4-BE49-F238E27FC236}">
                <a16:creationId xmlns:a16="http://schemas.microsoft.com/office/drawing/2014/main" id="{74D0E84D-2B51-9F8D-82CE-C086143DC605}"/>
              </a:ext>
            </a:extLst>
          </p:cNvPr>
          <p:cNvSpPr>
            <a:spLocks noGrp="1"/>
          </p:cNvSpPr>
          <p:nvPr>
            <p:ph type="tbl" sz="quarter" idx="14"/>
          </p:nvPr>
        </p:nvSpPr>
        <p:spPr>
          <a:xfrm>
            <a:off x="1630363" y="2757951"/>
            <a:ext cx="9918700" cy="3387579"/>
          </a:xfrm>
        </p:spPr>
        <p:txBody>
          <a:bodyPr anchor="t"/>
          <a:lstStyle>
            <a:lvl1pPr marL="0" indent="0" algn="ctr">
              <a:buNone/>
              <a:defRPr/>
            </a:lvl1pPr>
          </a:lstStyle>
          <a:p>
            <a:r>
              <a:rPr lang="en-US"/>
              <a:t>Click icon to add table</a:t>
            </a:r>
            <a:endParaRPr lang="en-US" dirty="0"/>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4">
            <a:extLst>
              <a:ext uri="{FF2B5EF4-FFF2-40B4-BE49-F238E27FC236}">
                <a16:creationId xmlns:a16="http://schemas.microsoft.com/office/drawing/2014/main" id="{0DB9557B-D9D3-4FA9-2D64-D2F91957D2FC}"/>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16" name="Slide Number Placeholder 5">
            <a:extLst>
              <a:ext uri="{FF2B5EF4-FFF2-40B4-BE49-F238E27FC236}">
                <a16:creationId xmlns:a16="http://schemas.microsoft.com/office/drawing/2014/main" id="{3BC3F5B3-7690-C0DA-4084-5EFE50E8C162}"/>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7" name="Date Placeholder 3">
            <a:extLst>
              <a:ext uri="{FF2B5EF4-FFF2-40B4-BE49-F238E27FC236}">
                <a16:creationId xmlns:a16="http://schemas.microsoft.com/office/drawing/2014/main" id="{99E56FFE-09D7-3078-C9E8-DFE8CF68AAD5}"/>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2434033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848455"/>
            <a:ext cx="5102365" cy="2601914"/>
          </a:xfrm>
        </p:spPr>
        <p:txBody>
          <a:bodyPr tIns="182880" anchor="ctr" anchorCtr="0">
            <a:noAutofit/>
          </a:bodyPr>
          <a:lstStyle>
            <a:lvl1pPr>
              <a:lnSpc>
                <a:spcPct val="100000"/>
              </a:lnSpc>
              <a:defRPr sz="3200" cap="all" baseline="0">
                <a:solidFill>
                  <a:schemeClr val="bg1"/>
                </a:solidFill>
              </a:defRPr>
            </a:lvl1pPr>
          </a:lstStyle>
          <a:p>
            <a:r>
              <a:rPr lang="en-US" dirty="0">
                <a:solidFill>
                  <a:schemeClr val="bg1"/>
                </a:solidFill>
              </a:rPr>
              <a:t>CLICK TO ADD TITLE</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ctr">
            <a:normAutofit/>
          </a:bodyPr>
          <a:lstStyle>
            <a:lvl1pPr marL="0" indent="0">
              <a:lnSpc>
                <a:spcPct val="100000"/>
              </a:lnSpc>
              <a:spcAft>
                <a:spcPts val="600"/>
              </a:spcAft>
              <a:buNone/>
              <a:defRPr sz="18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lang="en-US" sz="1200" kern="1200" spc="150" baseline="0" dirty="0">
                <a:solidFill>
                  <a:schemeClr val="tx1">
                    <a:lumMod val="75000"/>
                    <a:lumOff val="25000"/>
                  </a:schemeClr>
                </a:solidFill>
                <a:latin typeface="+mj-lt"/>
                <a:ea typeface="+mn-ea"/>
                <a:cs typeface="+mn-cs"/>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r>
              <a:rPr lang="en-US" dirty="0"/>
              <a:t>9/8/20XX</a:t>
            </a:r>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2" name="Rectangle 1">
            <a:extLst>
              <a:ext uri="{FF2B5EF4-FFF2-40B4-BE49-F238E27FC236}">
                <a16:creationId xmlns:a16="http://schemas.microsoft.com/office/drawing/2014/main" id="{50557ABF-B75C-BD78-1A04-E483A57A9491}"/>
              </a:ext>
              <a:ext uri="{C183D7F6-B498-43B3-948B-1728B52AA6E4}">
                <adec:decorative xmlns:adec="http://schemas.microsoft.com/office/drawing/2017/decorative" val="1"/>
              </a:ext>
            </a:extLst>
          </p:cNvPr>
          <p:cNvSpPr/>
          <p:nvPr userDrawn="1"/>
        </p:nvSpPr>
        <p:spPr>
          <a:xfrm>
            <a:off x="1067712" y="0"/>
            <a:ext cx="5728216" cy="8455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1838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9" y="825687"/>
            <a:ext cx="9643772" cy="5201730"/>
          </a:xfrm>
        </p:spPr>
        <p:txBody>
          <a:bodyPr tIns="182880" anchor="ctr"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FC0C09F-8990-542B-199E-E6FADE2FEEFB}"/>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F6F60C3-341E-9533-2415-66360A254A78}"/>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475391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208494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r>
              <a:rPr lang="en-US"/>
              <a:t>9/8/20XX</a:t>
            </a:r>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534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7585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9/8/20XX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1521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01/08/2024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 useBgFill="1">
        <p:nvSpPr>
          <p:cNvPr id="6" name="Rectangle 5">
            <a:extLst>
              <a:ext uri="{FF2B5EF4-FFF2-40B4-BE49-F238E27FC236}">
                <a16:creationId xmlns:a16="http://schemas.microsoft.com/office/drawing/2014/main" id="{94837D5C-EE88-BE2B-5940-6A8E20CAEEC6}"/>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7D6331A-AE6C-3009-DDD4-1671FF7E0F3D}"/>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8D7D28B-DE67-0B99-CDEB-A037FFC568ED}"/>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B9F3E3-6134-5423-F75E-B36E71A65278}"/>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1F677F-A1EC-4CDA-E80E-4B3695465156}"/>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F1E2C06-C49E-A5AA-07A3-D134EFA3D29E}"/>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BA39D8-E4F7-CD36-B80A-49D228C0FCA3}"/>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06F4721-4B2C-0638-8409-054F6738EAFD}"/>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8947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r>
              <a:rPr lang="en-US"/>
              <a:t>9/8/20XX</a:t>
            </a:r>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38225541"/>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r>
              <a:rPr lang="en-US"/>
              <a:t>9/8/20XX</a:t>
            </a:r>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04140893"/>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r>
              <a:rPr lang="en-US"/>
              <a:t>9/8/20XX</a:t>
            </a:r>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Presentation Title</a:t>
            </a:r>
            <a:endParaRPr lang="en-US" dirty="0"/>
          </a:p>
        </p:txBody>
      </p:sp>
    </p:spTree>
    <p:extLst>
      <p:ext uri="{BB962C8B-B14F-4D97-AF65-F5344CB8AC3E}">
        <p14:creationId xmlns:p14="http://schemas.microsoft.com/office/powerpoint/2010/main" val="1370631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9/8/20XX</a:t>
            </a:r>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Presentation Title</a:t>
            </a:r>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5489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708" r:id="rId13"/>
    <p:sldLayoutId id="2147483709" r:id="rId14"/>
    <p:sldLayoutId id="2147483682" r:id="rId15"/>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www.ijfmr.com/research-paper.php?id=24527" TargetMode="External"/><Relationship Id="rId2" Type="http://schemas.openxmlformats.org/officeDocument/2006/relationships/hyperlink" Target="https://doi.org/10.36948/ijfmr.2024.v06i04.24527" TargetMode="External"/><Relationship Id="rId1" Type="http://schemas.openxmlformats.org/officeDocument/2006/relationships/slideLayout" Target="../slideLayouts/slideLayout13.xml"/><Relationship Id="rId4" Type="http://schemas.openxmlformats.org/officeDocument/2006/relationships/hyperlink" Target="https://www.ijfmr.com/publication-archive.php?volume=6&amp;issue=4" TargetMode="Externa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3B47-361B-4941-5C49-BB8FB5B19D6C}"/>
              </a:ext>
            </a:extLst>
          </p:cNvPr>
          <p:cNvSpPr>
            <a:spLocks noGrp="1"/>
          </p:cNvSpPr>
          <p:nvPr>
            <p:ph type="ctrTitle"/>
          </p:nvPr>
        </p:nvSpPr>
        <p:spPr>
          <a:xfrm>
            <a:off x="1110343" y="825687"/>
            <a:ext cx="9920058" cy="5201730"/>
          </a:xfrm>
        </p:spPr>
        <p:txBody>
          <a:bodyPr/>
          <a:lstStyle/>
          <a:p>
            <a:pPr algn="ctr"/>
            <a:r>
              <a:rPr lang="en-US" dirty="0"/>
              <a:t>Course title : PJT – Product development project</a:t>
            </a:r>
            <a:br>
              <a:rPr lang="en-US" dirty="0"/>
            </a:br>
            <a:br>
              <a:rPr lang="en-US" dirty="0"/>
            </a:br>
            <a:r>
              <a:rPr lang="en-US" dirty="0"/>
              <a:t>COURSE CODE : BCSE394J</a:t>
            </a:r>
          </a:p>
        </p:txBody>
      </p:sp>
    </p:spTree>
    <p:extLst>
      <p:ext uri="{BB962C8B-B14F-4D97-AF65-F5344CB8AC3E}">
        <p14:creationId xmlns:p14="http://schemas.microsoft.com/office/powerpoint/2010/main" val="1876115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6180E-B32F-E689-19D5-4D4B07CEDBB8}"/>
              </a:ext>
            </a:extLst>
          </p:cNvPr>
          <p:cNvSpPr>
            <a:spLocks noGrp="1"/>
          </p:cNvSpPr>
          <p:nvPr>
            <p:ph type="title"/>
          </p:nvPr>
        </p:nvSpPr>
        <p:spPr/>
        <p:txBody>
          <a:bodyPr/>
          <a:lstStyle/>
          <a:p>
            <a:pPr algn="ctr"/>
            <a:r>
              <a:rPr lang="en-US" dirty="0"/>
              <a:t>Functionalities of the Model</a:t>
            </a:r>
          </a:p>
        </p:txBody>
      </p:sp>
      <p:sp>
        <p:nvSpPr>
          <p:cNvPr id="3" name="Table Placeholder 2">
            <a:extLst>
              <a:ext uri="{FF2B5EF4-FFF2-40B4-BE49-F238E27FC236}">
                <a16:creationId xmlns:a16="http://schemas.microsoft.com/office/drawing/2014/main" id="{301F01B9-C9AE-EB47-3D32-6430E63FBBFC}"/>
              </a:ext>
            </a:extLst>
          </p:cNvPr>
          <p:cNvSpPr>
            <a:spLocks noGrp="1"/>
          </p:cNvSpPr>
          <p:nvPr>
            <p:ph type="tbl" sz="quarter" idx="14"/>
          </p:nvPr>
        </p:nvSpPr>
        <p:spPr>
          <a:xfrm>
            <a:off x="1630363" y="2362200"/>
            <a:ext cx="9918700" cy="4376057"/>
          </a:xfrm>
        </p:spPr>
        <p:txBody>
          <a:bodyPr>
            <a:noAutofit/>
          </a:bodyPr>
          <a:lstStyle/>
          <a:p>
            <a:pPr marL="285750" indent="-285750" algn="l">
              <a:buFont typeface="Wingdings" panose="05000000000000000000" pitchFamily="2" charset="2"/>
              <a:buChar char="Ø"/>
            </a:pPr>
            <a:r>
              <a:rPr lang="en-US" sz="2050" b="0" dirty="0"/>
              <a:t>Facial Recognition</a:t>
            </a:r>
          </a:p>
          <a:p>
            <a:pPr marL="285750" indent="-285750" algn="l">
              <a:buFont typeface="Wingdings" panose="05000000000000000000" pitchFamily="2" charset="2"/>
              <a:buChar char="Ø"/>
            </a:pPr>
            <a:r>
              <a:rPr lang="en-US" sz="2050" b="0" dirty="0"/>
              <a:t>Access Control</a:t>
            </a:r>
          </a:p>
          <a:p>
            <a:pPr marL="285750" indent="-285750" algn="l">
              <a:buFont typeface="Wingdings" panose="05000000000000000000" pitchFamily="2" charset="2"/>
              <a:buChar char="Ø"/>
            </a:pPr>
            <a:r>
              <a:rPr lang="en-US" sz="2050" b="0" dirty="0"/>
              <a:t>Database Management</a:t>
            </a:r>
          </a:p>
          <a:p>
            <a:pPr marL="285750" indent="-285750" algn="l">
              <a:buFont typeface="Wingdings" panose="05000000000000000000" pitchFamily="2" charset="2"/>
              <a:buChar char="Ø"/>
            </a:pPr>
            <a:r>
              <a:rPr lang="en-US" sz="2050" b="0" dirty="0"/>
              <a:t>User Interface</a:t>
            </a:r>
          </a:p>
          <a:p>
            <a:pPr marL="285750" indent="-285750" algn="l">
              <a:buFont typeface="Wingdings" panose="05000000000000000000" pitchFamily="2" charset="2"/>
              <a:buChar char="Ø"/>
            </a:pPr>
            <a:r>
              <a:rPr lang="en-US" sz="2050" b="0" dirty="0"/>
              <a:t>Attendance Tracking</a:t>
            </a:r>
          </a:p>
          <a:p>
            <a:pPr marL="285750" indent="-285750" algn="l">
              <a:buFont typeface="Wingdings" panose="05000000000000000000" pitchFamily="2" charset="2"/>
              <a:buChar char="Ø"/>
            </a:pPr>
            <a:r>
              <a:rPr lang="en-US" sz="2050" b="0" dirty="0"/>
              <a:t>Data Analytics</a:t>
            </a:r>
          </a:p>
          <a:p>
            <a:pPr marL="285750" indent="-285750" algn="l">
              <a:buFont typeface="Wingdings" panose="05000000000000000000" pitchFamily="2" charset="2"/>
              <a:buChar char="Ø"/>
            </a:pPr>
            <a:r>
              <a:rPr lang="en-US" sz="2050" b="0" dirty="0"/>
              <a:t>Integration with Existing Systems</a:t>
            </a:r>
          </a:p>
          <a:p>
            <a:pPr marL="285750" indent="-285750" algn="l">
              <a:buFont typeface="Wingdings" panose="05000000000000000000" pitchFamily="2" charset="2"/>
              <a:buChar char="Ø"/>
            </a:pPr>
            <a:r>
              <a:rPr lang="en-US" sz="2050" b="0" dirty="0"/>
              <a:t>Scalability and Customization</a:t>
            </a:r>
          </a:p>
        </p:txBody>
      </p:sp>
    </p:spTree>
    <p:extLst>
      <p:ext uri="{BB962C8B-B14F-4D97-AF65-F5344CB8AC3E}">
        <p14:creationId xmlns:p14="http://schemas.microsoft.com/office/powerpoint/2010/main" val="1205296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04579-F1C7-25E4-DA4F-4804254F6A80}"/>
              </a:ext>
            </a:extLst>
          </p:cNvPr>
          <p:cNvSpPr>
            <a:spLocks noGrp="1"/>
          </p:cNvSpPr>
          <p:nvPr>
            <p:ph type="title"/>
          </p:nvPr>
        </p:nvSpPr>
        <p:spPr/>
        <p:txBody>
          <a:bodyPr/>
          <a:lstStyle/>
          <a:p>
            <a:pPr algn="ctr"/>
            <a:r>
              <a:rPr lang="en-US" dirty="0"/>
              <a:t>Flow Diagram</a:t>
            </a:r>
          </a:p>
        </p:txBody>
      </p:sp>
      <p:pic>
        <p:nvPicPr>
          <p:cNvPr id="5" name="Picture 4">
            <a:extLst>
              <a:ext uri="{FF2B5EF4-FFF2-40B4-BE49-F238E27FC236}">
                <a16:creationId xmlns:a16="http://schemas.microsoft.com/office/drawing/2014/main" id="{1EC0598F-575C-35BA-5A34-8C915249D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471" y="2414704"/>
            <a:ext cx="5731510" cy="4276090"/>
          </a:xfrm>
          <a:prstGeom prst="rect">
            <a:avLst/>
          </a:prstGeom>
        </p:spPr>
      </p:pic>
    </p:spTree>
    <p:extLst>
      <p:ext uri="{BB962C8B-B14F-4D97-AF65-F5344CB8AC3E}">
        <p14:creationId xmlns:p14="http://schemas.microsoft.com/office/powerpoint/2010/main" val="404352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13F7-09B4-57C9-7F76-BD99ABB1FBD7}"/>
              </a:ext>
            </a:extLst>
          </p:cNvPr>
          <p:cNvSpPr>
            <a:spLocks noGrp="1"/>
          </p:cNvSpPr>
          <p:nvPr>
            <p:ph type="title"/>
          </p:nvPr>
        </p:nvSpPr>
        <p:spPr/>
        <p:txBody>
          <a:bodyPr/>
          <a:lstStyle/>
          <a:p>
            <a:pPr algn="ctr"/>
            <a:r>
              <a:rPr lang="en-US" dirty="0"/>
              <a:t>Use Case Diagram</a:t>
            </a:r>
          </a:p>
        </p:txBody>
      </p:sp>
      <p:pic>
        <p:nvPicPr>
          <p:cNvPr id="5" name="Picture 4">
            <a:extLst>
              <a:ext uri="{FF2B5EF4-FFF2-40B4-BE49-F238E27FC236}">
                <a16:creationId xmlns:a16="http://schemas.microsoft.com/office/drawing/2014/main" id="{33EF1CF5-30FA-CA19-5B1C-335D6E1E9C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9806" y="2581461"/>
            <a:ext cx="4844839" cy="3943668"/>
          </a:xfrm>
          <a:prstGeom prst="rect">
            <a:avLst/>
          </a:prstGeom>
          <a:noFill/>
          <a:ln>
            <a:noFill/>
          </a:ln>
        </p:spPr>
      </p:pic>
    </p:spTree>
    <p:extLst>
      <p:ext uri="{BB962C8B-B14F-4D97-AF65-F5344CB8AC3E}">
        <p14:creationId xmlns:p14="http://schemas.microsoft.com/office/powerpoint/2010/main" val="82717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4DD2-6557-60CD-128D-B4BC74F3E9E1}"/>
              </a:ext>
            </a:extLst>
          </p:cNvPr>
          <p:cNvSpPr>
            <a:spLocks noGrp="1"/>
          </p:cNvSpPr>
          <p:nvPr>
            <p:ph type="title"/>
          </p:nvPr>
        </p:nvSpPr>
        <p:spPr/>
        <p:txBody>
          <a:bodyPr/>
          <a:lstStyle/>
          <a:p>
            <a:pPr algn="ctr"/>
            <a:r>
              <a:rPr lang="en-US" dirty="0"/>
              <a:t>Algorithm Used</a:t>
            </a:r>
          </a:p>
        </p:txBody>
      </p:sp>
      <p:sp>
        <p:nvSpPr>
          <p:cNvPr id="3" name="Table Placeholder 2">
            <a:extLst>
              <a:ext uri="{FF2B5EF4-FFF2-40B4-BE49-F238E27FC236}">
                <a16:creationId xmlns:a16="http://schemas.microsoft.com/office/drawing/2014/main" id="{9CA03EC3-4570-D612-17A3-AF1A4FD0045E}"/>
              </a:ext>
            </a:extLst>
          </p:cNvPr>
          <p:cNvSpPr>
            <a:spLocks noGrp="1"/>
          </p:cNvSpPr>
          <p:nvPr>
            <p:ph type="tbl" sz="quarter" idx="14"/>
          </p:nvPr>
        </p:nvSpPr>
        <p:spPr>
          <a:xfrm>
            <a:off x="1630363" y="2416629"/>
            <a:ext cx="9918700" cy="4267200"/>
          </a:xfrm>
        </p:spPr>
        <p:txBody>
          <a:bodyPr>
            <a:noAutofit/>
          </a:bodyPr>
          <a:lstStyle/>
          <a:p>
            <a:pPr marL="285750" indent="-285750" algn="l">
              <a:buFont typeface="Wingdings" panose="05000000000000000000" pitchFamily="2" charset="2"/>
              <a:buChar char="Ø"/>
            </a:pPr>
            <a:r>
              <a:rPr lang="en-US" sz="1900" dirty="0" err="1"/>
              <a:t>Haar</a:t>
            </a:r>
            <a:r>
              <a:rPr lang="en-US" sz="1900" dirty="0"/>
              <a:t> Cascades : </a:t>
            </a:r>
            <a:r>
              <a:rPr lang="en-US" sz="1900" b="0" dirty="0" err="1"/>
              <a:t>Haar</a:t>
            </a:r>
            <a:r>
              <a:rPr lang="en-US" sz="1900" b="0" dirty="0"/>
              <a:t> Cascades use </a:t>
            </a:r>
            <a:r>
              <a:rPr lang="en-US" sz="1900" b="0" dirty="0" err="1"/>
              <a:t>Haar</a:t>
            </a:r>
            <a:r>
              <a:rPr lang="en-US" sz="1900" b="0" dirty="0"/>
              <a:t>-like features, which are digital image features used to detect objects in an image or video.</a:t>
            </a:r>
          </a:p>
          <a:p>
            <a:pPr marL="285750" indent="-285750" algn="l">
              <a:buFont typeface="Wingdings" panose="05000000000000000000" pitchFamily="2" charset="2"/>
              <a:buChar char="Ø"/>
            </a:pPr>
            <a:r>
              <a:rPr lang="en-US" sz="1900" dirty="0"/>
              <a:t>Local Binary Pattern Histograms (LBPHs) : </a:t>
            </a:r>
            <a:r>
              <a:rPr lang="en-US" sz="1900" b="0" dirty="0"/>
              <a:t>Local Binary Patterns (LBPs) is a simple yet very efficient texture operator which labels the pixels of an image by thresholding the neighborhood of each pixel and considers the result as a binary number. Furthermore, for some datasets, it has been found that combining LBP with the histograms of oriented gradients (HOG) descriptor significantly increases the detection performance.</a:t>
            </a:r>
          </a:p>
        </p:txBody>
      </p:sp>
    </p:spTree>
    <p:extLst>
      <p:ext uri="{BB962C8B-B14F-4D97-AF65-F5344CB8AC3E}">
        <p14:creationId xmlns:p14="http://schemas.microsoft.com/office/powerpoint/2010/main" val="2511699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92AA6-CF03-B933-3FEE-7FC89D78D736}"/>
              </a:ext>
            </a:extLst>
          </p:cNvPr>
          <p:cNvSpPr>
            <a:spLocks noGrp="1"/>
          </p:cNvSpPr>
          <p:nvPr>
            <p:ph type="title"/>
          </p:nvPr>
        </p:nvSpPr>
        <p:spPr/>
        <p:txBody>
          <a:bodyPr/>
          <a:lstStyle/>
          <a:p>
            <a:pPr algn="ctr"/>
            <a:r>
              <a:rPr lang="en-US" dirty="0"/>
              <a:t>Technologies Used</a:t>
            </a:r>
          </a:p>
        </p:txBody>
      </p:sp>
      <p:sp>
        <p:nvSpPr>
          <p:cNvPr id="3" name="Table Placeholder 2">
            <a:extLst>
              <a:ext uri="{FF2B5EF4-FFF2-40B4-BE49-F238E27FC236}">
                <a16:creationId xmlns:a16="http://schemas.microsoft.com/office/drawing/2014/main" id="{5BC653C6-B892-B016-3680-CA6E9CDA3DF3}"/>
              </a:ext>
            </a:extLst>
          </p:cNvPr>
          <p:cNvSpPr>
            <a:spLocks noGrp="1"/>
          </p:cNvSpPr>
          <p:nvPr>
            <p:ph type="tbl" sz="quarter" idx="14"/>
          </p:nvPr>
        </p:nvSpPr>
        <p:spPr>
          <a:xfrm>
            <a:off x="1630363" y="2383971"/>
            <a:ext cx="9918700" cy="4332515"/>
          </a:xfrm>
        </p:spPr>
        <p:txBody>
          <a:bodyPr>
            <a:normAutofit/>
          </a:bodyPr>
          <a:lstStyle/>
          <a:p>
            <a:pPr lvl="3" indent="0" algn="just">
              <a:buNone/>
            </a:pPr>
            <a:endParaRPr lang="en-US" sz="4000" b="0" dirty="0"/>
          </a:p>
          <a:p>
            <a:pPr marL="285750" lvl="3" indent="-285750" algn="just">
              <a:buFont typeface="Wingdings" panose="05000000000000000000" pitchFamily="2" charset="2"/>
              <a:buChar char="Ø"/>
            </a:pPr>
            <a:r>
              <a:rPr lang="en-US" sz="4000" b="0" dirty="0"/>
              <a:t>Python</a:t>
            </a:r>
          </a:p>
          <a:p>
            <a:pPr marL="285750" lvl="3" indent="-285750" algn="just">
              <a:buFont typeface="Wingdings" panose="05000000000000000000" pitchFamily="2" charset="2"/>
              <a:buChar char="Ø"/>
            </a:pPr>
            <a:r>
              <a:rPr lang="en-US" sz="4000" b="0" dirty="0"/>
              <a:t>OpenCV</a:t>
            </a:r>
          </a:p>
        </p:txBody>
      </p:sp>
    </p:spTree>
    <p:extLst>
      <p:ext uri="{BB962C8B-B14F-4D97-AF65-F5344CB8AC3E}">
        <p14:creationId xmlns:p14="http://schemas.microsoft.com/office/powerpoint/2010/main" val="3212769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ECD7-FBCB-9389-500E-CAA00F3B53CC}"/>
              </a:ext>
            </a:extLst>
          </p:cNvPr>
          <p:cNvSpPr>
            <a:spLocks noGrp="1"/>
          </p:cNvSpPr>
          <p:nvPr>
            <p:ph type="title"/>
          </p:nvPr>
        </p:nvSpPr>
        <p:spPr/>
        <p:txBody>
          <a:bodyPr/>
          <a:lstStyle/>
          <a:p>
            <a:pPr algn="ctr"/>
            <a:r>
              <a:rPr lang="en-US" dirty="0"/>
              <a:t>Results : (</a:t>
            </a:r>
            <a:r>
              <a:rPr lang="en-US" dirty="0" err="1"/>
              <a:t>i</a:t>
            </a:r>
            <a:r>
              <a:rPr lang="en-US" dirty="0"/>
              <a:t>) Confusion Matrix</a:t>
            </a:r>
          </a:p>
        </p:txBody>
      </p:sp>
      <p:pic>
        <p:nvPicPr>
          <p:cNvPr id="4" name="Table Placeholder 3">
            <a:extLst>
              <a:ext uri="{FF2B5EF4-FFF2-40B4-BE49-F238E27FC236}">
                <a16:creationId xmlns:a16="http://schemas.microsoft.com/office/drawing/2014/main" id="{0AD6D3BE-59A2-186D-BC04-C1EFDB0379F9}"/>
              </a:ext>
            </a:extLst>
          </p:cNvPr>
          <p:cNvPicPr>
            <a:picLocks noGrp="1" noChangeAspect="1"/>
          </p:cNvPicPr>
          <p:nvPr>
            <p:ph type="tbl" sz="quarter" idx="14"/>
          </p:nvPr>
        </p:nvPicPr>
        <p:blipFill>
          <a:blip r:embed="rId2">
            <a:extLst>
              <a:ext uri="{28A0092B-C50C-407E-A947-70E740481C1C}">
                <a14:useLocalDpi xmlns:a14="http://schemas.microsoft.com/office/drawing/2010/main" val="0"/>
              </a:ext>
            </a:extLst>
          </a:blip>
          <a:stretch>
            <a:fillRect/>
          </a:stretch>
        </p:blipFill>
        <p:spPr>
          <a:xfrm>
            <a:off x="4324120" y="2351316"/>
            <a:ext cx="4240779" cy="3831770"/>
          </a:xfrm>
          <a:prstGeom prst="rect">
            <a:avLst/>
          </a:prstGeom>
        </p:spPr>
      </p:pic>
      <p:sp>
        <p:nvSpPr>
          <p:cNvPr id="7" name="TextBox 6">
            <a:extLst>
              <a:ext uri="{FF2B5EF4-FFF2-40B4-BE49-F238E27FC236}">
                <a16:creationId xmlns:a16="http://schemas.microsoft.com/office/drawing/2014/main" id="{B4212C2E-4154-E2CB-A4FE-19FCA9026237}"/>
              </a:ext>
            </a:extLst>
          </p:cNvPr>
          <p:cNvSpPr txBox="1"/>
          <p:nvPr/>
        </p:nvSpPr>
        <p:spPr>
          <a:xfrm>
            <a:off x="5334000" y="6355827"/>
            <a:ext cx="2242457" cy="369332"/>
          </a:xfrm>
          <a:prstGeom prst="rect">
            <a:avLst/>
          </a:prstGeom>
          <a:noFill/>
        </p:spPr>
        <p:txBody>
          <a:bodyPr wrap="square" rtlCol="0">
            <a:spAutoFit/>
          </a:bodyPr>
          <a:lstStyle/>
          <a:p>
            <a:r>
              <a:rPr lang="en-US" b="1" dirty="0"/>
              <a:t>Confusion Matrix</a:t>
            </a:r>
          </a:p>
        </p:txBody>
      </p:sp>
    </p:spTree>
    <p:extLst>
      <p:ext uri="{BB962C8B-B14F-4D97-AF65-F5344CB8AC3E}">
        <p14:creationId xmlns:p14="http://schemas.microsoft.com/office/powerpoint/2010/main" val="4231375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4C6D-2FD8-BFBC-8FB7-EFB45482E874}"/>
              </a:ext>
            </a:extLst>
          </p:cNvPr>
          <p:cNvSpPr>
            <a:spLocks noGrp="1"/>
          </p:cNvSpPr>
          <p:nvPr>
            <p:ph type="title"/>
          </p:nvPr>
        </p:nvSpPr>
        <p:spPr/>
        <p:txBody>
          <a:bodyPr/>
          <a:lstStyle/>
          <a:p>
            <a:pPr algn="ctr"/>
            <a:r>
              <a:rPr lang="en-US" dirty="0"/>
              <a:t>Results : (ii) Analysis of Performance Metrics</a:t>
            </a:r>
          </a:p>
        </p:txBody>
      </p:sp>
      <p:pic>
        <p:nvPicPr>
          <p:cNvPr id="4" name="Table Placeholder 3">
            <a:extLst>
              <a:ext uri="{FF2B5EF4-FFF2-40B4-BE49-F238E27FC236}">
                <a16:creationId xmlns:a16="http://schemas.microsoft.com/office/drawing/2014/main" id="{5E8C62E5-9CBD-FE72-270A-208A7603E9E8}"/>
              </a:ext>
            </a:extLst>
          </p:cNvPr>
          <p:cNvPicPr>
            <a:picLocks noGrp="1" noChangeAspect="1"/>
          </p:cNvPicPr>
          <p:nvPr>
            <p:ph type="tbl" sz="quarter" idx="14"/>
          </p:nvPr>
        </p:nvPicPr>
        <p:blipFill>
          <a:blip r:embed="rId2" cstate="print">
            <a:extLst>
              <a:ext uri="{28A0092B-C50C-407E-A947-70E740481C1C}">
                <a14:useLocalDpi xmlns:a14="http://schemas.microsoft.com/office/drawing/2010/main" val="0"/>
              </a:ext>
            </a:extLst>
          </a:blip>
          <a:stretch>
            <a:fillRect/>
          </a:stretch>
        </p:blipFill>
        <p:spPr>
          <a:xfrm>
            <a:off x="4265815" y="2357555"/>
            <a:ext cx="4378821" cy="3777569"/>
          </a:xfrm>
          <a:prstGeom prst="rect">
            <a:avLst/>
          </a:prstGeom>
        </p:spPr>
      </p:pic>
      <p:sp>
        <p:nvSpPr>
          <p:cNvPr id="6" name="TextBox 5">
            <a:extLst>
              <a:ext uri="{FF2B5EF4-FFF2-40B4-BE49-F238E27FC236}">
                <a16:creationId xmlns:a16="http://schemas.microsoft.com/office/drawing/2014/main" id="{0ED5D6C8-753C-46BD-9E7B-FEDF67CCD0F0}"/>
              </a:ext>
            </a:extLst>
          </p:cNvPr>
          <p:cNvSpPr txBox="1"/>
          <p:nvPr/>
        </p:nvSpPr>
        <p:spPr>
          <a:xfrm>
            <a:off x="4414155" y="6314104"/>
            <a:ext cx="4082143" cy="369332"/>
          </a:xfrm>
          <a:prstGeom prst="rect">
            <a:avLst/>
          </a:prstGeom>
          <a:noFill/>
        </p:spPr>
        <p:txBody>
          <a:bodyPr wrap="square">
            <a:spAutoFit/>
          </a:bodyPr>
          <a:lstStyle/>
          <a:p>
            <a:r>
              <a:rPr lang="en-US" b="1" dirty="0"/>
              <a:t>Analysis of Performance Metrics</a:t>
            </a:r>
          </a:p>
        </p:txBody>
      </p:sp>
    </p:spTree>
    <p:extLst>
      <p:ext uri="{BB962C8B-B14F-4D97-AF65-F5344CB8AC3E}">
        <p14:creationId xmlns:p14="http://schemas.microsoft.com/office/powerpoint/2010/main" val="2385195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1E54-E380-6F1F-0F87-FCCE5E873ED7}"/>
              </a:ext>
            </a:extLst>
          </p:cNvPr>
          <p:cNvSpPr>
            <a:spLocks noGrp="1"/>
          </p:cNvSpPr>
          <p:nvPr>
            <p:ph type="title"/>
          </p:nvPr>
        </p:nvSpPr>
        <p:spPr>
          <a:xfrm>
            <a:off x="1535371" y="962423"/>
            <a:ext cx="10013710" cy="1216152"/>
          </a:xfrm>
        </p:spPr>
        <p:txBody>
          <a:bodyPr/>
          <a:lstStyle/>
          <a:p>
            <a:pPr algn="ctr"/>
            <a:r>
              <a:rPr lang="en-US" dirty="0"/>
              <a:t>Results : (iii) Receiver Operating Characteristics (ROC) and Area Under Curve (AUC)</a:t>
            </a:r>
          </a:p>
        </p:txBody>
      </p:sp>
      <p:pic>
        <p:nvPicPr>
          <p:cNvPr id="4" name="Table Placeholder 3">
            <a:extLst>
              <a:ext uri="{FF2B5EF4-FFF2-40B4-BE49-F238E27FC236}">
                <a16:creationId xmlns:a16="http://schemas.microsoft.com/office/drawing/2014/main" id="{23B3B99F-2CBD-95EB-0548-404B89263DB7}"/>
              </a:ext>
            </a:extLst>
          </p:cNvPr>
          <p:cNvPicPr>
            <a:picLocks noGrp="1" noChangeAspect="1"/>
          </p:cNvPicPr>
          <p:nvPr>
            <p:ph type="tbl" sz="quarter" idx="14"/>
          </p:nvPr>
        </p:nvPicPr>
        <p:blipFill>
          <a:blip r:embed="rId2">
            <a:extLst>
              <a:ext uri="{28A0092B-C50C-407E-A947-70E740481C1C}">
                <a14:useLocalDpi xmlns:a14="http://schemas.microsoft.com/office/drawing/2010/main" val="0"/>
              </a:ext>
            </a:extLst>
          </a:blip>
          <a:stretch>
            <a:fillRect/>
          </a:stretch>
        </p:blipFill>
        <p:spPr>
          <a:xfrm>
            <a:off x="4089007" y="2366691"/>
            <a:ext cx="4906438" cy="3748858"/>
          </a:xfrm>
          <a:prstGeom prst="rect">
            <a:avLst/>
          </a:prstGeom>
        </p:spPr>
      </p:pic>
      <p:sp>
        <p:nvSpPr>
          <p:cNvPr id="6" name="TextBox 5">
            <a:extLst>
              <a:ext uri="{FF2B5EF4-FFF2-40B4-BE49-F238E27FC236}">
                <a16:creationId xmlns:a16="http://schemas.microsoft.com/office/drawing/2014/main" id="{414CB215-7EC1-3211-E726-8A24B7D89A21}"/>
              </a:ext>
            </a:extLst>
          </p:cNvPr>
          <p:cNvSpPr txBox="1"/>
          <p:nvPr/>
        </p:nvSpPr>
        <p:spPr>
          <a:xfrm>
            <a:off x="2149796" y="6303665"/>
            <a:ext cx="8735918" cy="369332"/>
          </a:xfrm>
          <a:prstGeom prst="rect">
            <a:avLst/>
          </a:prstGeom>
          <a:noFill/>
        </p:spPr>
        <p:txBody>
          <a:bodyPr wrap="square">
            <a:spAutoFit/>
          </a:bodyPr>
          <a:lstStyle/>
          <a:p>
            <a:r>
              <a:rPr lang="en-US" b="1" dirty="0"/>
              <a:t>Receiver Operating Characteristics (ROC) and Area Under Curve (AUC)</a:t>
            </a:r>
          </a:p>
        </p:txBody>
      </p:sp>
    </p:spTree>
    <p:extLst>
      <p:ext uri="{BB962C8B-B14F-4D97-AF65-F5344CB8AC3E}">
        <p14:creationId xmlns:p14="http://schemas.microsoft.com/office/powerpoint/2010/main" val="2025715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28BD-377C-8308-959D-08C9D032C8E9}"/>
              </a:ext>
            </a:extLst>
          </p:cNvPr>
          <p:cNvSpPr>
            <a:spLocks noGrp="1"/>
          </p:cNvSpPr>
          <p:nvPr>
            <p:ph type="title"/>
          </p:nvPr>
        </p:nvSpPr>
        <p:spPr/>
        <p:txBody>
          <a:bodyPr/>
          <a:lstStyle/>
          <a:p>
            <a:pPr algn="ctr"/>
            <a:r>
              <a:rPr lang="en-US" dirty="0"/>
              <a:t>Results : (iv) Distribution of Correctly Predicted Identities</a:t>
            </a:r>
          </a:p>
        </p:txBody>
      </p:sp>
      <p:pic>
        <p:nvPicPr>
          <p:cNvPr id="4" name="Table Placeholder 3">
            <a:extLst>
              <a:ext uri="{FF2B5EF4-FFF2-40B4-BE49-F238E27FC236}">
                <a16:creationId xmlns:a16="http://schemas.microsoft.com/office/drawing/2014/main" id="{CB6F4878-31B2-D89D-CC00-58A544A3B2EC}"/>
              </a:ext>
            </a:extLst>
          </p:cNvPr>
          <p:cNvPicPr>
            <a:picLocks noGrp="1" noChangeAspect="1"/>
          </p:cNvPicPr>
          <p:nvPr>
            <p:ph type="tbl" sz="quarter" idx="14"/>
          </p:nvPr>
        </p:nvPicPr>
        <p:blipFill>
          <a:blip r:embed="rId2">
            <a:extLst>
              <a:ext uri="{28A0092B-C50C-407E-A947-70E740481C1C}">
                <a14:useLocalDpi xmlns:a14="http://schemas.microsoft.com/office/drawing/2010/main" val="0"/>
              </a:ext>
            </a:extLst>
          </a:blip>
          <a:stretch>
            <a:fillRect/>
          </a:stretch>
        </p:blipFill>
        <p:spPr>
          <a:xfrm>
            <a:off x="4485514" y="2478381"/>
            <a:ext cx="4124203" cy="3417196"/>
          </a:xfrm>
          <a:prstGeom prst="rect">
            <a:avLst/>
          </a:prstGeom>
        </p:spPr>
      </p:pic>
      <p:sp>
        <p:nvSpPr>
          <p:cNvPr id="6" name="TextBox 5">
            <a:extLst>
              <a:ext uri="{FF2B5EF4-FFF2-40B4-BE49-F238E27FC236}">
                <a16:creationId xmlns:a16="http://schemas.microsoft.com/office/drawing/2014/main" id="{063479B2-8995-01ED-E5DA-EA948754B336}"/>
              </a:ext>
            </a:extLst>
          </p:cNvPr>
          <p:cNvSpPr txBox="1"/>
          <p:nvPr/>
        </p:nvSpPr>
        <p:spPr>
          <a:xfrm>
            <a:off x="3755483" y="6194361"/>
            <a:ext cx="5573486" cy="369332"/>
          </a:xfrm>
          <a:prstGeom prst="rect">
            <a:avLst/>
          </a:prstGeom>
          <a:noFill/>
        </p:spPr>
        <p:txBody>
          <a:bodyPr wrap="square">
            <a:spAutoFit/>
          </a:bodyPr>
          <a:lstStyle/>
          <a:p>
            <a:r>
              <a:rPr lang="en-US" b="1" dirty="0"/>
              <a:t>Distribution of Correctly Predicted Identities</a:t>
            </a:r>
          </a:p>
        </p:txBody>
      </p:sp>
    </p:spTree>
    <p:extLst>
      <p:ext uri="{BB962C8B-B14F-4D97-AF65-F5344CB8AC3E}">
        <p14:creationId xmlns:p14="http://schemas.microsoft.com/office/powerpoint/2010/main" val="428379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C3C3-328C-DDFC-C0B2-469891EF2F73}"/>
              </a:ext>
            </a:extLst>
          </p:cNvPr>
          <p:cNvSpPr>
            <a:spLocks noGrp="1"/>
          </p:cNvSpPr>
          <p:nvPr>
            <p:ph type="title"/>
          </p:nvPr>
        </p:nvSpPr>
        <p:spPr/>
        <p:txBody>
          <a:bodyPr/>
          <a:lstStyle/>
          <a:p>
            <a:pPr algn="ctr"/>
            <a:r>
              <a:rPr lang="en-US" dirty="0"/>
              <a:t>Web Interface : (1) Back-end Server</a:t>
            </a:r>
          </a:p>
        </p:txBody>
      </p:sp>
      <p:pic>
        <p:nvPicPr>
          <p:cNvPr id="4" name="Table Placeholder 3">
            <a:extLst>
              <a:ext uri="{FF2B5EF4-FFF2-40B4-BE49-F238E27FC236}">
                <a16:creationId xmlns:a16="http://schemas.microsoft.com/office/drawing/2014/main" id="{ECF96E9C-C0BE-23F1-04FC-A74F5149CD78}"/>
              </a:ext>
            </a:extLst>
          </p:cNvPr>
          <p:cNvPicPr>
            <a:picLocks noGrp="1" noChangeAspect="1"/>
          </p:cNvPicPr>
          <p:nvPr>
            <p:ph type="tbl" sz="quarter" idx="14"/>
          </p:nvPr>
        </p:nvPicPr>
        <p:blipFill>
          <a:blip r:embed="rId2"/>
          <a:stretch>
            <a:fillRect/>
          </a:stretch>
        </p:blipFill>
        <p:spPr>
          <a:xfrm>
            <a:off x="1156779" y="2800456"/>
            <a:ext cx="5359337" cy="2999211"/>
          </a:xfrm>
          <a:prstGeom prst="rect">
            <a:avLst/>
          </a:prstGeom>
        </p:spPr>
      </p:pic>
      <p:pic>
        <p:nvPicPr>
          <p:cNvPr id="5" name="Picture 4">
            <a:extLst>
              <a:ext uri="{FF2B5EF4-FFF2-40B4-BE49-F238E27FC236}">
                <a16:creationId xmlns:a16="http://schemas.microsoft.com/office/drawing/2014/main" id="{67C6491B-CECB-E534-9B77-E8CF2107D945}"/>
              </a:ext>
            </a:extLst>
          </p:cNvPr>
          <p:cNvPicPr>
            <a:picLocks noChangeAspect="1"/>
          </p:cNvPicPr>
          <p:nvPr/>
        </p:nvPicPr>
        <p:blipFill>
          <a:blip r:embed="rId3"/>
          <a:stretch>
            <a:fillRect/>
          </a:stretch>
        </p:blipFill>
        <p:spPr>
          <a:xfrm>
            <a:off x="6754134" y="2800456"/>
            <a:ext cx="5336266" cy="2999211"/>
          </a:xfrm>
          <a:prstGeom prst="rect">
            <a:avLst/>
          </a:prstGeom>
        </p:spPr>
      </p:pic>
    </p:spTree>
    <p:extLst>
      <p:ext uri="{BB962C8B-B14F-4D97-AF65-F5344CB8AC3E}">
        <p14:creationId xmlns:p14="http://schemas.microsoft.com/office/powerpoint/2010/main" val="1673256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121229" y="828135"/>
            <a:ext cx="9884228" cy="5201730"/>
          </a:xfrm>
        </p:spPr>
        <p:txBody>
          <a:bodyPr vert="horz" lIns="109728" tIns="109728" rIns="109728" bIns="91440" rtlCol="0" anchor="ctr">
            <a:normAutofit/>
          </a:bodyPr>
          <a:lstStyle/>
          <a:p>
            <a:pPr algn="ctr"/>
            <a:r>
              <a:rPr lang="en-US" dirty="0"/>
              <a:t>SCHOOL SECURITY SYSTEM USING FACIAL RECOGNITION</a:t>
            </a:r>
          </a:p>
        </p:txBody>
      </p:sp>
    </p:spTree>
    <p:extLst>
      <p:ext uri="{BB962C8B-B14F-4D97-AF65-F5344CB8AC3E}">
        <p14:creationId xmlns:p14="http://schemas.microsoft.com/office/powerpoint/2010/main" val="374580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5910-5E21-0388-BBFD-8276F02C5F4F}"/>
              </a:ext>
            </a:extLst>
          </p:cNvPr>
          <p:cNvSpPr>
            <a:spLocks noGrp="1"/>
          </p:cNvSpPr>
          <p:nvPr>
            <p:ph type="title"/>
          </p:nvPr>
        </p:nvSpPr>
        <p:spPr/>
        <p:txBody>
          <a:bodyPr/>
          <a:lstStyle/>
          <a:p>
            <a:pPr algn="ctr"/>
            <a:r>
              <a:rPr lang="en-US" dirty="0"/>
              <a:t>Web Interface : (2) Webapp Preview –  (</a:t>
            </a:r>
            <a:r>
              <a:rPr lang="en-US" dirty="0" err="1"/>
              <a:t>i</a:t>
            </a:r>
            <a:r>
              <a:rPr lang="en-US" dirty="0"/>
              <a:t>) Landing Page</a:t>
            </a:r>
          </a:p>
        </p:txBody>
      </p:sp>
      <p:pic>
        <p:nvPicPr>
          <p:cNvPr id="4" name="Table Placeholder 3">
            <a:extLst>
              <a:ext uri="{FF2B5EF4-FFF2-40B4-BE49-F238E27FC236}">
                <a16:creationId xmlns:a16="http://schemas.microsoft.com/office/drawing/2014/main" id="{B4F2007B-D002-DF7B-6F98-B86FAB717117}"/>
              </a:ext>
            </a:extLst>
          </p:cNvPr>
          <p:cNvPicPr>
            <a:picLocks noGrp="1" noChangeAspect="1"/>
          </p:cNvPicPr>
          <p:nvPr>
            <p:ph type="tbl" sz="quarter" idx="14"/>
          </p:nvPr>
        </p:nvPicPr>
        <p:blipFill>
          <a:blip r:embed="rId2"/>
          <a:stretch>
            <a:fillRect/>
          </a:stretch>
        </p:blipFill>
        <p:spPr>
          <a:xfrm>
            <a:off x="2455098" y="2362200"/>
            <a:ext cx="8269229" cy="4384675"/>
          </a:xfrm>
          <a:prstGeom prst="rect">
            <a:avLst/>
          </a:prstGeom>
        </p:spPr>
      </p:pic>
    </p:spTree>
    <p:extLst>
      <p:ext uri="{BB962C8B-B14F-4D97-AF65-F5344CB8AC3E}">
        <p14:creationId xmlns:p14="http://schemas.microsoft.com/office/powerpoint/2010/main" val="511688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ACD0-B04A-5C5C-453D-FD7E38B09A0E}"/>
              </a:ext>
            </a:extLst>
          </p:cNvPr>
          <p:cNvSpPr>
            <a:spLocks noGrp="1"/>
          </p:cNvSpPr>
          <p:nvPr>
            <p:ph type="title"/>
          </p:nvPr>
        </p:nvSpPr>
        <p:spPr/>
        <p:txBody>
          <a:bodyPr/>
          <a:lstStyle/>
          <a:p>
            <a:pPr algn="ctr"/>
            <a:r>
              <a:rPr lang="en-US" dirty="0"/>
              <a:t>Web Interface : (2) Webapp Preview – (ii) Student Management System</a:t>
            </a:r>
          </a:p>
        </p:txBody>
      </p:sp>
      <p:pic>
        <p:nvPicPr>
          <p:cNvPr id="4" name="Table Placeholder 3">
            <a:extLst>
              <a:ext uri="{FF2B5EF4-FFF2-40B4-BE49-F238E27FC236}">
                <a16:creationId xmlns:a16="http://schemas.microsoft.com/office/drawing/2014/main" id="{ED4DE4A8-DEA5-FA99-8CE1-A630E82BE0CB}"/>
              </a:ext>
            </a:extLst>
          </p:cNvPr>
          <p:cNvPicPr>
            <a:picLocks noGrp="1" noChangeAspect="1"/>
          </p:cNvPicPr>
          <p:nvPr>
            <p:ph type="tbl" sz="quarter" idx="14"/>
          </p:nvPr>
        </p:nvPicPr>
        <p:blipFill>
          <a:blip r:embed="rId2"/>
          <a:stretch>
            <a:fillRect/>
          </a:stretch>
        </p:blipFill>
        <p:spPr>
          <a:xfrm>
            <a:off x="2566822" y="2397125"/>
            <a:ext cx="8045782" cy="4330700"/>
          </a:xfrm>
          <a:prstGeom prst="rect">
            <a:avLst/>
          </a:prstGeom>
        </p:spPr>
      </p:pic>
    </p:spTree>
    <p:extLst>
      <p:ext uri="{BB962C8B-B14F-4D97-AF65-F5344CB8AC3E}">
        <p14:creationId xmlns:p14="http://schemas.microsoft.com/office/powerpoint/2010/main" val="2349440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557E7-3DE4-6E75-8AB8-B499643883C5}"/>
              </a:ext>
            </a:extLst>
          </p:cNvPr>
          <p:cNvSpPr>
            <a:spLocks noGrp="1"/>
          </p:cNvSpPr>
          <p:nvPr>
            <p:ph type="title"/>
          </p:nvPr>
        </p:nvSpPr>
        <p:spPr/>
        <p:txBody>
          <a:bodyPr/>
          <a:lstStyle/>
          <a:p>
            <a:pPr algn="ctr"/>
            <a:r>
              <a:rPr lang="en-US" dirty="0"/>
              <a:t>Web Interface : (2) Webapp Preview – (iii) Train Data Set</a:t>
            </a:r>
          </a:p>
        </p:txBody>
      </p:sp>
      <p:pic>
        <p:nvPicPr>
          <p:cNvPr id="4" name="Table Placeholder 3">
            <a:extLst>
              <a:ext uri="{FF2B5EF4-FFF2-40B4-BE49-F238E27FC236}">
                <a16:creationId xmlns:a16="http://schemas.microsoft.com/office/drawing/2014/main" id="{7CF94F47-4B0B-F712-E53A-FD717688843C}"/>
              </a:ext>
            </a:extLst>
          </p:cNvPr>
          <p:cNvPicPr>
            <a:picLocks noGrp="1" noChangeAspect="1"/>
          </p:cNvPicPr>
          <p:nvPr>
            <p:ph type="tbl" sz="quarter" idx="14"/>
          </p:nvPr>
        </p:nvPicPr>
        <p:blipFill>
          <a:blip r:embed="rId2"/>
          <a:stretch>
            <a:fillRect/>
          </a:stretch>
        </p:blipFill>
        <p:spPr>
          <a:xfrm>
            <a:off x="2483005" y="2338388"/>
            <a:ext cx="8213416" cy="4398962"/>
          </a:xfrm>
          <a:prstGeom prst="rect">
            <a:avLst/>
          </a:prstGeom>
        </p:spPr>
      </p:pic>
    </p:spTree>
    <p:extLst>
      <p:ext uri="{BB962C8B-B14F-4D97-AF65-F5344CB8AC3E}">
        <p14:creationId xmlns:p14="http://schemas.microsoft.com/office/powerpoint/2010/main" val="74606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AE16-DFB3-81DA-D1F3-416D4D384264}"/>
              </a:ext>
            </a:extLst>
          </p:cNvPr>
          <p:cNvSpPr>
            <a:spLocks noGrp="1"/>
          </p:cNvSpPr>
          <p:nvPr>
            <p:ph type="title"/>
          </p:nvPr>
        </p:nvSpPr>
        <p:spPr/>
        <p:txBody>
          <a:bodyPr/>
          <a:lstStyle/>
          <a:p>
            <a:pPr algn="ctr"/>
            <a:r>
              <a:rPr lang="en-US" dirty="0"/>
              <a:t>Web Interface : (2) Webapp Preview – (iv) Face Recognition</a:t>
            </a:r>
          </a:p>
        </p:txBody>
      </p:sp>
      <p:pic>
        <p:nvPicPr>
          <p:cNvPr id="5" name="Table Placeholder 4">
            <a:extLst>
              <a:ext uri="{FF2B5EF4-FFF2-40B4-BE49-F238E27FC236}">
                <a16:creationId xmlns:a16="http://schemas.microsoft.com/office/drawing/2014/main" id="{C5280221-7D70-A4A2-B01D-85E48CC1A73E}"/>
              </a:ext>
            </a:extLst>
          </p:cNvPr>
          <p:cNvPicPr>
            <a:picLocks noGrp="1" noChangeAspect="1"/>
          </p:cNvPicPr>
          <p:nvPr>
            <p:ph type="tbl" sz="quarter" idx="14"/>
          </p:nvPr>
        </p:nvPicPr>
        <p:blipFill>
          <a:blip r:embed="rId2"/>
          <a:stretch>
            <a:fillRect/>
          </a:stretch>
        </p:blipFill>
        <p:spPr>
          <a:xfrm>
            <a:off x="2432644" y="2357438"/>
            <a:ext cx="8314137" cy="4408487"/>
          </a:xfrm>
          <a:prstGeom prst="rect">
            <a:avLst/>
          </a:prstGeom>
        </p:spPr>
      </p:pic>
    </p:spTree>
    <p:extLst>
      <p:ext uri="{BB962C8B-B14F-4D97-AF65-F5344CB8AC3E}">
        <p14:creationId xmlns:p14="http://schemas.microsoft.com/office/powerpoint/2010/main" val="3130680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A462-F22A-366D-0A6B-0C3B246CEB73}"/>
              </a:ext>
            </a:extLst>
          </p:cNvPr>
          <p:cNvSpPr>
            <a:spLocks noGrp="1"/>
          </p:cNvSpPr>
          <p:nvPr>
            <p:ph type="title"/>
          </p:nvPr>
        </p:nvSpPr>
        <p:spPr/>
        <p:txBody>
          <a:bodyPr/>
          <a:lstStyle/>
          <a:p>
            <a:pPr algn="ctr"/>
            <a:r>
              <a:rPr lang="en-US" dirty="0"/>
              <a:t>Web Interface : (2) Webapp Preview – (v) Attendance Management System</a:t>
            </a:r>
          </a:p>
        </p:txBody>
      </p:sp>
      <p:pic>
        <p:nvPicPr>
          <p:cNvPr id="4" name="Table Placeholder 3">
            <a:extLst>
              <a:ext uri="{FF2B5EF4-FFF2-40B4-BE49-F238E27FC236}">
                <a16:creationId xmlns:a16="http://schemas.microsoft.com/office/drawing/2014/main" id="{25AA1E75-842E-AAB7-3D6D-3DA9418A9179}"/>
              </a:ext>
            </a:extLst>
          </p:cNvPr>
          <p:cNvPicPr>
            <a:picLocks noGrp="1" noChangeAspect="1"/>
          </p:cNvPicPr>
          <p:nvPr>
            <p:ph type="tbl" sz="quarter" idx="14"/>
          </p:nvPr>
        </p:nvPicPr>
        <p:blipFill>
          <a:blip r:embed="rId2"/>
          <a:stretch>
            <a:fillRect/>
          </a:stretch>
        </p:blipFill>
        <p:spPr>
          <a:xfrm>
            <a:off x="2460295" y="2347913"/>
            <a:ext cx="8258835" cy="4398962"/>
          </a:xfrm>
          <a:prstGeom prst="rect">
            <a:avLst/>
          </a:prstGeom>
        </p:spPr>
      </p:pic>
    </p:spTree>
    <p:extLst>
      <p:ext uri="{BB962C8B-B14F-4D97-AF65-F5344CB8AC3E}">
        <p14:creationId xmlns:p14="http://schemas.microsoft.com/office/powerpoint/2010/main" val="3917349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06DD-22EC-5F38-0E10-80FDAED94361}"/>
              </a:ext>
            </a:extLst>
          </p:cNvPr>
          <p:cNvSpPr>
            <a:spLocks noGrp="1"/>
          </p:cNvSpPr>
          <p:nvPr>
            <p:ph type="title"/>
          </p:nvPr>
        </p:nvSpPr>
        <p:spPr/>
        <p:txBody>
          <a:bodyPr/>
          <a:lstStyle/>
          <a:p>
            <a:pPr algn="ctr"/>
            <a:r>
              <a:rPr lang="en-US" dirty="0"/>
              <a:t>Web Interface : (2) Webapp Preview – (vi) Photos</a:t>
            </a:r>
          </a:p>
        </p:txBody>
      </p:sp>
      <p:pic>
        <p:nvPicPr>
          <p:cNvPr id="4" name="Table Placeholder 3">
            <a:extLst>
              <a:ext uri="{FF2B5EF4-FFF2-40B4-BE49-F238E27FC236}">
                <a16:creationId xmlns:a16="http://schemas.microsoft.com/office/drawing/2014/main" id="{694657A5-5C23-D5AA-11DC-CE1799C999E4}"/>
              </a:ext>
            </a:extLst>
          </p:cNvPr>
          <p:cNvPicPr>
            <a:picLocks noGrp="1" noChangeAspect="1"/>
          </p:cNvPicPr>
          <p:nvPr>
            <p:ph type="tbl" sz="quarter" idx="14"/>
          </p:nvPr>
        </p:nvPicPr>
        <p:blipFill>
          <a:blip r:embed="rId2"/>
          <a:stretch>
            <a:fillRect/>
          </a:stretch>
        </p:blipFill>
        <p:spPr>
          <a:xfrm>
            <a:off x="2519046" y="2368550"/>
            <a:ext cx="8141333" cy="4359275"/>
          </a:xfrm>
          <a:prstGeom prst="rect">
            <a:avLst/>
          </a:prstGeom>
        </p:spPr>
      </p:pic>
    </p:spTree>
    <p:extLst>
      <p:ext uri="{BB962C8B-B14F-4D97-AF65-F5344CB8AC3E}">
        <p14:creationId xmlns:p14="http://schemas.microsoft.com/office/powerpoint/2010/main" val="2832240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9A191-9922-18FB-10B2-806681586CDD}"/>
              </a:ext>
            </a:extLst>
          </p:cNvPr>
          <p:cNvSpPr>
            <a:spLocks noGrp="1"/>
          </p:cNvSpPr>
          <p:nvPr>
            <p:ph type="title"/>
          </p:nvPr>
        </p:nvSpPr>
        <p:spPr/>
        <p:txBody>
          <a:bodyPr/>
          <a:lstStyle/>
          <a:p>
            <a:pPr algn="ctr"/>
            <a:r>
              <a:rPr lang="en-US" dirty="0"/>
              <a:t>Research Paper Details</a:t>
            </a:r>
          </a:p>
        </p:txBody>
      </p:sp>
      <p:sp>
        <p:nvSpPr>
          <p:cNvPr id="3" name="Table Placeholder 2">
            <a:extLst>
              <a:ext uri="{FF2B5EF4-FFF2-40B4-BE49-F238E27FC236}">
                <a16:creationId xmlns:a16="http://schemas.microsoft.com/office/drawing/2014/main" id="{884442FC-0ACB-821A-B97B-8440A7F3CF17}"/>
              </a:ext>
            </a:extLst>
          </p:cNvPr>
          <p:cNvSpPr>
            <a:spLocks noGrp="1"/>
          </p:cNvSpPr>
          <p:nvPr>
            <p:ph type="tbl" sz="quarter" idx="14"/>
          </p:nvPr>
        </p:nvSpPr>
        <p:spPr>
          <a:xfrm>
            <a:off x="1630363" y="2340429"/>
            <a:ext cx="9918700" cy="4430485"/>
          </a:xfrm>
        </p:spPr>
        <p:txBody>
          <a:bodyPr>
            <a:normAutofit fontScale="92500" lnSpcReduction="10000"/>
          </a:bodyPr>
          <a:lstStyle/>
          <a:p>
            <a:pPr marL="285750" marR="0" indent="-285750" algn="l">
              <a:spcBef>
                <a:spcPts val="0"/>
              </a:spcBef>
              <a:spcAft>
                <a:spcPts val="0"/>
              </a:spcAft>
              <a:buFont typeface="Wingdings" panose="05000000000000000000" pitchFamily="2" charset="2"/>
              <a:buChar char="Ø"/>
            </a:pPr>
            <a:r>
              <a:rPr lang="en-US" b="0" kern="1400" spc="-50" dirty="0">
                <a:effectLst/>
                <a:latin typeface="Calibri" panose="020F0502020204030204" pitchFamily="34" charset="0"/>
                <a:ea typeface="Calibri" panose="020F0502020204030204" pitchFamily="34" charset="0"/>
                <a:cs typeface="Calibri" panose="020F0502020204030204" pitchFamily="34" charset="0"/>
              </a:rPr>
              <a:t>Paper Title : </a:t>
            </a:r>
            <a:r>
              <a:rPr lang="en-US" kern="1400" spc="-50" dirty="0">
                <a:effectLst/>
                <a:latin typeface="Calibri" panose="020F0502020204030204" pitchFamily="34" charset="0"/>
                <a:ea typeface="Calibri" panose="020F0502020204030204" pitchFamily="34" charset="0"/>
                <a:cs typeface="Calibri" panose="020F0502020204030204" pitchFamily="34" charset="0"/>
              </a:rPr>
              <a:t>Facial Frontiers: Unveiling the Potential of LBPHs and </a:t>
            </a:r>
            <a:r>
              <a:rPr lang="en-US" kern="1400" spc="-50" dirty="0" err="1">
                <a:effectLst/>
                <a:latin typeface="Calibri" panose="020F0502020204030204" pitchFamily="34" charset="0"/>
                <a:ea typeface="Calibri" panose="020F0502020204030204" pitchFamily="34" charset="0"/>
                <a:cs typeface="Calibri" panose="020F0502020204030204" pitchFamily="34" charset="0"/>
              </a:rPr>
              <a:t>Haar</a:t>
            </a:r>
            <a:r>
              <a:rPr lang="en-US" kern="1400" spc="-50" dirty="0">
                <a:effectLst/>
                <a:latin typeface="Calibri" panose="020F0502020204030204" pitchFamily="34" charset="0"/>
                <a:ea typeface="Calibri" panose="020F0502020204030204" pitchFamily="34" charset="0"/>
                <a:cs typeface="Calibri" panose="020F0502020204030204" pitchFamily="34" charset="0"/>
              </a:rPr>
              <a:t> Cascades in Facial Recognition for Enhanced School Security</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l">
              <a:spcBef>
                <a:spcPts val="0"/>
              </a:spcBef>
              <a:spcAft>
                <a:spcPts val="0"/>
              </a:spcAft>
              <a:buFont typeface="Wingdings" panose="05000000000000000000" pitchFamily="2" charset="2"/>
              <a:buChar char="Ø"/>
            </a:pPr>
            <a:r>
              <a:rPr lang="en-US" b="0" dirty="0">
                <a:effectLst/>
                <a:latin typeface="Calibri" panose="020F0502020204030204" pitchFamily="34" charset="0"/>
                <a:ea typeface="Calibri" panose="020F0502020204030204" pitchFamily="34" charset="0"/>
                <a:cs typeface="Calibri" panose="020F0502020204030204" pitchFamily="34" charset="0"/>
              </a:rPr>
              <a:t>Authors :</a:t>
            </a:r>
          </a:p>
          <a:p>
            <a:pPr marL="285750" marR="0" indent="-285750" algn="l">
              <a:spcBef>
                <a:spcPts val="0"/>
              </a:spcBef>
              <a:spcAft>
                <a:spcPts val="0"/>
              </a:spcAft>
              <a:buFont typeface="Wingdings" panose="05000000000000000000" pitchFamily="2" charset="2"/>
              <a:buChar char="§"/>
            </a:pPr>
            <a:r>
              <a:rPr lang="en-US" b="0" dirty="0">
                <a:effectLst/>
                <a:latin typeface="Calibri" panose="020F0502020204030204" pitchFamily="34" charset="0"/>
                <a:ea typeface="Calibri" panose="020F0502020204030204" pitchFamily="34" charset="0"/>
                <a:cs typeface="Calibri" panose="020F0502020204030204" pitchFamily="34" charset="0"/>
              </a:rPr>
              <a:t>Students : </a:t>
            </a:r>
            <a:r>
              <a:rPr lang="en-US" dirty="0">
                <a:effectLst/>
                <a:latin typeface="Calibri" panose="020F0502020204030204" pitchFamily="34" charset="0"/>
                <a:ea typeface="Calibri" panose="020F0502020204030204" pitchFamily="34" charset="0"/>
                <a:cs typeface="Calibri" panose="020F0502020204030204" pitchFamily="34" charset="0"/>
              </a:rPr>
              <a:t>Krish Goel, Meghna Das, Aastha Kumar, Godavari </a:t>
            </a:r>
            <a:r>
              <a:rPr lang="en-US" dirty="0" err="1">
                <a:effectLst/>
                <a:latin typeface="Calibri" panose="020F0502020204030204" pitchFamily="34" charset="0"/>
                <a:ea typeface="Calibri" panose="020F0502020204030204" pitchFamily="34" charset="0"/>
                <a:cs typeface="Calibri" panose="020F0502020204030204" pitchFamily="34" charset="0"/>
              </a:rPr>
              <a:t>Tanmayi</a:t>
            </a:r>
            <a:r>
              <a:rPr lang="en-US" dirty="0">
                <a:effectLst/>
                <a:latin typeface="Calibri" panose="020F0502020204030204" pitchFamily="34" charset="0"/>
                <a:ea typeface="Calibri" panose="020F0502020204030204" pitchFamily="34" charset="0"/>
                <a:cs typeface="Calibri" panose="020F0502020204030204" pitchFamily="34" charset="0"/>
              </a:rPr>
              <a:t>, T Suraj Kumar</a:t>
            </a:r>
          </a:p>
          <a:p>
            <a:pPr marL="285750" marR="0" indent="-285750" algn="l">
              <a:spcBef>
                <a:spcPts val="0"/>
              </a:spcBef>
              <a:spcAft>
                <a:spcPts val="0"/>
              </a:spcAft>
              <a:buFont typeface="Wingdings" panose="05000000000000000000" pitchFamily="2" charset="2"/>
              <a:buChar char="§"/>
            </a:pPr>
            <a:r>
              <a:rPr lang="en-US" b="0" dirty="0">
                <a:effectLst/>
                <a:latin typeface="Calibri" panose="020F0502020204030204" pitchFamily="34" charset="0"/>
                <a:ea typeface="Calibri" panose="020F0502020204030204" pitchFamily="34" charset="0"/>
                <a:cs typeface="Calibri" panose="020F0502020204030204" pitchFamily="34" charset="0"/>
              </a:rPr>
              <a:t>Faculty Supervisor : </a:t>
            </a:r>
            <a:r>
              <a:rPr lang="en-US" dirty="0">
                <a:effectLst/>
                <a:latin typeface="Calibri" panose="020F0502020204030204" pitchFamily="34" charset="0"/>
                <a:ea typeface="Calibri" panose="020F0502020204030204" pitchFamily="34" charset="0"/>
                <a:cs typeface="Calibri" panose="020F0502020204030204" pitchFamily="34" charset="0"/>
              </a:rPr>
              <a:t>Dr. </a:t>
            </a:r>
            <a:r>
              <a:rPr lang="en-US" dirty="0" err="1">
                <a:effectLst/>
                <a:latin typeface="Calibri" panose="020F0502020204030204" pitchFamily="34" charset="0"/>
                <a:ea typeface="Calibri" panose="020F0502020204030204" pitchFamily="34" charset="0"/>
                <a:cs typeface="Calibri" panose="020F0502020204030204" pitchFamily="34" charset="0"/>
              </a:rPr>
              <a:t>Suganya</a:t>
            </a:r>
            <a:r>
              <a:rPr lang="en-US" dirty="0">
                <a:effectLst/>
                <a:latin typeface="Calibri" panose="020F0502020204030204" pitchFamily="34" charset="0"/>
                <a:ea typeface="Calibri" panose="020F0502020204030204" pitchFamily="34" charset="0"/>
                <a:cs typeface="Calibri" panose="020F0502020204030204" pitchFamily="34" charset="0"/>
              </a:rPr>
              <a:t> R.</a:t>
            </a:r>
          </a:p>
          <a:p>
            <a:pPr marL="285750" marR="0" lvl="0" indent="-285750" algn="l">
              <a:spcBef>
                <a:spcPts val="0"/>
              </a:spcBef>
              <a:spcAft>
                <a:spcPts val="0"/>
              </a:spcAft>
              <a:buFont typeface="Wingdings" panose="05000000000000000000" pitchFamily="2" charset="2"/>
              <a:buChar char="§"/>
            </a:pPr>
            <a:r>
              <a:rPr lang="en-US" b="0" dirty="0">
                <a:effectLst/>
                <a:latin typeface="Calibri" panose="020F0502020204030204" pitchFamily="34" charset="0"/>
                <a:ea typeface="Calibri" panose="020F0502020204030204" pitchFamily="34" charset="0"/>
                <a:cs typeface="Calibri" panose="020F0502020204030204" pitchFamily="34" charset="0"/>
              </a:rPr>
              <a:t>Faculty Co-Supervisor : </a:t>
            </a:r>
            <a:r>
              <a:rPr lang="en-US" dirty="0">
                <a:effectLst/>
                <a:latin typeface="Calibri" panose="020F0502020204030204" pitchFamily="34" charset="0"/>
                <a:ea typeface="Calibri" panose="020F0502020204030204" pitchFamily="34" charset="0"/>
                <a:cs typeface="Calibri" panose="020F0502020204030204" pitchFamily="34" charset="0"/>
              </a:rPr>
              <a:t>Dr. </a:t>
            </a:r>
            <a:r>
              <a:rPr lang="en-US" dirty="0" err="1">
                <a:effectLst/>
                <a:latin typeface="Calibri" panose="020F0502020204030204" pitchFamily="34" charset="0"/>
                <a:ea typeface="Calibri" panose="020F0502020204030204" pitchFamily="34" charset="0"/>
                <a:cs typeface="Calibri" panose="020F0502020204030204" pitchFamily="34" charset="0"/>
              </a:rPr>
              <a:t>Subbulakshmi</a:t>
            </a:r>
            <a:r>
              <a:rPr lang="en-US" dirty="0">
                <a:effectLst/>
                <a:latin typeface="Calibri" panose="020F0502020204030204" pitchFamily="34" charset="0"/>
                <a:ea typeface="Calibri" panose="020F0502020204030204" pitchFamily="34" charset="0"/>
                <a:cs typeface="Calibri" panose="020F0502020204030204" pitchFamily="34" charset="0"/>
              </a:rPr>
              <a:t> T.</a:t>
            </a:r>
            <a:r>
              <a:rPr lang="en-US" b="0" dirty="0">
                <a:effectLst/>
                <a:latin typeface="Calibri" panose="020F0502020204030204" pitchFamily="34" charset="0"/>
                <a:ea typeface="Calibri" panose="020F0502020204030204" pitchFamily="34" charset="0"/>
                <a:cs typeface="Calibri" panose="020F0502020204030204" pitchFamily="34" charset="0"/>
              </a:rPr>
              <a:t> </a:t>
            </a:r>
          </a:p>
          <a:p>
            <a:pPr marL="285750" marR="0" indent="-285750" algn="l">
              <a:spcBef>
                <a:spcPts val="0"/>
              </a:spcBef>
              <a:spcAft>
                <a:spcPts val="0"/>
              </a:spcAft>
              <a:buFont typeface="Wingdings" panose="05000000000000000000" pitchFamily="2" charset="2"/>
              <a:buChar char="Ø"/>
            </a:pPr>
            <a:r>
              <a:rPr lang="en-US" b="0" dirty="0">
                <a:effectLst/>
                <a:latin typeface="Calibri" panose="020F0502020204030204" pitchFamily="34" charset="0"/>
                <a:ea typeface="Calibri" panose="020F0502020204030204" pitchFamily="34" charset="0"/>
                <a:cs typeface="Calibri" panose="020F0502020204030204" pitchFamily="34" charset="0"/>
              </a:rPr>
              <a:t>Journal Name : </a:t>
            </a:r>
            <a:r>
              <a:rPr lang="en-US" dirty="0">
                <a:effectLst/>
                <a:latin typeface="Calibri" panose="020F0502020204030204" pitchFamily="34" charset="0"/>
                <a:ea typeface="Calibri" panose="020F0502020204030204" pitchFamily="34" charset="0"/>
                <a:cs typeface="Calibri" panose="020F0502020204030204" pitchFamily="34" charset="0"/>
              </a:rPr>
              <a:t>International Journal For Multidisciplinary Research (IJFMR)</a:t>
            </a:r>
          </a:p>
          <a:p>
            <a:pPr marL="285750" marR="0" indent="-285750" algn="l">
              <a:spcBef>
                <a:spcPts val="0"/>
              </a:spcBef>
              <a:spcAft>
                <a:spcPts val="0"/>
              </a:spcAft>
              <a:buFont typeface="Wingdings" panose="05000000000000000000" pitchFamily="2" charset="2"/>
              <a:buChar char="Ø"/>
            </a:pPr>
            <a:r>
              <a:rPr lang="en-US" b="0" dirty="0">
                <a:effectLst/>
                <a:latin typeface="Calibri" panose="020F0502020204030204" pitchFamily="34" charset="0"/>
                <a:ea typeface="Calibri" panose="020F0502020204030204" pitchFamily="34" charset="0"/>
                <a:cs typeface="Calibri" panose="020F0502020204030204" pitchFamily="34" charset="0"/>
              </a:rPr>
              <a:t>Volume &amp; Issue : </a:t>
            </a:r>
            <a:r>
              <a:rPr lang="en-US" dirty="0">
                <a:effectLst/>
                <a:latin typeface="Calibri" panose="020F0502020204030204" pitchFamily="34" charset="0"/>
                <a:ea typeface="Calibri" panose="020F0502020204030204" pitchFamily="34" charset="0"/>
                <a:cs typeface="Calibri" panose="020F0502020204030204" pitchFamily="34" charset="0"/>
              </a:rPr>
              <a:t>Volume 6, Issue 4 (July-August 2024)</a:t>
            </a:r>
          </a:p>
          <a:p>
            <a:pPr marL="285750" marR="0" indent="-285750" algn="l">
              <a:spcBef>
                <a:spcPts val="0"/>
              </a:spcBef>
              <a:spcAft>
                <a:spcPts val="0"/>
              </a:spcAft>
              <a:buFont typeface="Wingdings" panose="05000000000000000000" pitchFamily="2" charset="2"/>
              <a:buChar char="Ø"/>
            </a:pPr>
            <a:r>
              <a:rPr lang="en-US" b="0" dirty="0">
                <a:effectLst/>
                <a:latin typeface="Calibri" panose="020F0502020204030204" pitchFamily="34" charset="0"/>
                <a:ea typeface="Calibri" panose="020F0502020204030204" pitchFamily="34" charset="0"/>
                <a:cs typeface="Calibri" panose="020F0502020204030204" pitchFamily="34" charset="0"/>
              </a:rPr>
              <a:t>DOI : </a:t>
            </a:r>
            <a:r>
              <a:rPr lang="en-US"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2"/>
              </a:rPr>
              <a:t>https://doi.org/10.36948/ijfmr.2024.v06i04.24527</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gn="l">
              <a:spcBef>
                <a:spcPts val="0"/>
              </a:spcBef>
              <a:spcAft>
                <a:spcPts val="0"/>
              </a:spcAft>
              <a:buFont typeface="Wingdings" panose="05000000000000000000" pitchFamily="2" charset="2"/>
              <a:buChar char="Ø"/>
            </a:pPr>
            <a:r>
              <a:rPr lang="en-US" b="0" dirty="0">
                <a:effectLst/>
                <a:latin typeface="Calibri" panose="020F0502020204030204" pitchFamily="34" charset="0"/>
                <a:ea typeface="Calibri" panose="020F0502020204030204" pitchFamily="34" charset="0"/>
                <a:cs typeface="Calibri" panose="020F0502020204030204" pitchFamily="34" charset="0"/>
              </a:rPr>
              <a:t>Published on : </a:t>
            </a:r>
            <a:r>
              <a:rPr lang="en-US" dirty="0">
                <a:effectLst/>
                <a:latin typeface="Calibri" panose="020F0502020204030204" pitchFamily="34" charset="0"/>
                <a:ea typeface="Calibri" panose="020F0502020204030204" pitchFamily="34" charset="0"/>
                <a:cs typeface="Calibri" panose="020F0502020204030204" pitchFamily="34" charset="0"/>
              </a:rPr>
              <a:t>2024-07-12</a:t>
            </a:r>
          </a:p>
          <a:p>
            <a:pPr marL="285750" marR="0" indent="-285750" algn="l">
              <a:spcBef>
                <a:spcPts val="0"/>
              </a:spcBef>
              <a:spcAft>
                <a:spcPts val="0"/>
              </a:spcAft>
              <a:buFont typeface="Wingdings" panose="05000000000000000000" pitchFamily="2" charset="2"/>
              <a:buChar char="Ø"/>
            </a:pPr>
            <a:r>
              <a:rPr lang="en-US" b="0" dirty="0">
                <a:effectLst/>
                <a:latin typeface="Calibri" panose="020F0502020204030204" pitchFamily="34" charset="0"/>
                <a:ea typeface="Calibri" panose="020F0502020204030204" pitchFamily="34" charset="0"/>
                <a:cs typeface="Calibri" panose="020F0502020204030204" pitchFamily="34" charset="0"/>
              </a:rPr>
              <a:t>Paper Link : </a:t>
            </a:r>
            <a:r>
              <a:rPr lang="en-US"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https://www.ijfmr.com/research-paper.php?id=24527</a:t>
            </a:r>
            <a:endParaRPr lang="en-US" u="sng" dirty="0">
              <a:solidFill>
                <a:srgbClr val="0563C1"/>
              </a:solidFill>
              <a:latin typeface="Calibri" panose="020F0502020204030204" pitchFamily="34" charset="0"/>
              <a:ea typeface="Calibri" panose="020F0502020204030204" pitchFamily="34" charset="0"/>
              <a:cs typeface="Calibri" panose="020F0502020204030204" pitchFamily="34" charset="0"/>
            </a:endParaRPr>
          </a:p>
          <a:p>
            <a:pPr marL="285750" marR="0" indent="-285750" algn="l">
              <a:spcBef>
                <a:spcPts val="0"/>
              </a:spcBef>
              <a:spcAft>
                <a:spcPts val="0"/>
              </a:spcAft>
              <a:buFont typeface="Wingdings" panose="05000000000000000000" pitchFamily="2" charset="2"/>
              <a:buChar char="Ø"/>
            </a:pPr>
            <a:r>
              <a:rPr lang="en-US" b="0" kern="0" dirty="0">
                <a:effectLst/>
                <a:latin typeface="Calibri" panose="020F0502020204030204" pitchFamily="34" charset="0"/>
                <a:ea typeface="Calibri" panose="020F0502020204030204" pitchFamily="34" charset="0"/>
                <a:cs typeface="Calibri" panose="020F0502020204030204" pitchFamily="34" charset="0"/>
              </a:rPr>
              <a:t>Issue Page Link : </a:t>
            </a:r>
            <a:r>
              <a:rPr lang="en-US" u="sng" kern="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https://www.ijfmr.com/publication-archive.php?volume=6&amp;issue=4</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4103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B75C-4EB9-ADB2-326A-B74A6AFE57B1}"/>
              </a:ext>
            </a:extLst>
          </p:cNvPr>
          <p:cNvSpPr>
            <a:spLocks noGrp="1"/>
          </p:cNvSpPr>
          <p:nvPr>
            <p:ph type="title"/>
          </p:nvPr>
        </p:nvSpPr>
        <p:spPr/>
        <p:txBody>
          <a:bodyPr/>
          <a:lstStyle/>
          <a:p>
            <a:pPr algn="ctr"/>
            <a:r>
              <a:rPr lang="en-US" dirty="0"/>
              <a:t>Individual Contribution</a:t>
            </a:r>
          </a:p>
        </p:txBody>
      </p:sp>
      <p:graphicFrame>
        <p:nvGraphicFramePr>
          <p:cNvPr id="6" name="Table Placeholder 5">
            <a:extLst>
              <a:ext uri="{FF2B5EF4-FFF2-40B4-BE49-F238E27FC236}">
                <a16:creationId xmlns:a16="http://schemas.microsoft.com/office/drawing/2014/main" id="{F34F9706-8493-70BF-47B9-F6E3BCC21B9F}"/>
              </a:ext>
            </a:extLst>
          </p:cNvPr>
          <p:cNvGraphicFramePr>
            <a:graphicFrameLocks noGrp="1"/>
          </p:cNvGraphicFramePr>
          <p:nvPr>
            <p:ph type="tbl" sz="quarter" idx="14"/>
          </p:nvPr>
        </p:nvGraphicFramePr>
        <p:xfrm>
          <a:off x="1630363" y="2373313"/>
          <a:ext cx="9918700" cy="4343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09606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DD2F-B300-235D-65D4-00F210C2EFD3}"/>
              </a:ext>
            </a:extLst>
          </p:cNvPr>
          <p:cNvSpPr>
            <a:spLocks noGrp="1"/>
          </p:cNvSpPr>
          <p:nvPr>
            <p:ph type="title"/>
          </p:nvPr>
        </p:nvSpPr>
        <p:spPr/>
        <p:txBody>
          <a:bodyPr/>
          <a:lstStyle/>
          <a:p>
            <a:pPr algn="ctr"/>
            <a:r>
              <a:rPr lang="en-US" dirty="0"/>
              <a:t>Future Scope</a:t>
            </a:r>
          </a:p>
        </p:txBody>
      </p:sp>
      <p:sp>
        <p:nvSpPr>
          <p:cNvPr id="3" name="Table Placeholder 2">
            <a:extLst>
              <a:ext uri="{FF2B5EF4-FFF2-40B4-BE49-F238E27FC236}">
                <a16:creationId xmlns:a16="http://schemas.microsoft.com/office/drawing/2014/main" id="{F2400913-46B6-7F08-E5A6-FCADC37DC05A}"/>
              </a:ext>
            </a:extLst>
          </p:cNvPr>
          <p:cNvSpPr>
            <a:spLocks noGrp="1"/>
          </p:cNvSpPr>
          <p:nvPr>
            <p:ph type="tbl" sz="quarter" idx="14"/>
          </p:nvPr>
        </p:nvSpPr>
        <p:spPr>
          <a:xfrm>
            <a:off x="1630363" y="2373086"/>
            <a:ext cx="9918700" cy="4343399"/>
          </a:xfrm>
        </p:spPr>
        <p:txBody>
          <a:bodyPr>
            <a:normAutofit fontScale="92500" lnSpcReduction="20000"/>
          </a:bodyPr>
          <a:lstStyle/>
          <a:p>
            <a:pPr marL="285750" indent="-285750" algn="l">
              <a:buFont typeface="Wingdings" panose="05000000000000000000" pitchFamily="2" charset="2"/>
              <a:buChar char="Ø"/>
            </a:pPr>
            <a:r>
              <a:rPr lang="en-US" b="0" dirty="0"/>
              <a:t>A mobile application to make attendance data and notifications accessible from any other place will enhance mobility and accessibility.</a:t>
            </a:r>
          </a:p>
          <a:p>
            <a:pPr marL="285750" indent="-285750" algn="l">
              <a:buFont typeface="Wingdings" panose="05000000000000000000" pitchFamily="2" charset="2"/>
              <a:buChar char="Ø"/>
            </a:pPr>
            <a:r>
              <a:rPr lang="en-US" b="0" dirty="0"/>
              <a:t>Additional modalities can be added to the system—continuing with fingerprint or iris recognition—to provide higher security for the system and its reliability through multimodal biometric authentication.</a:t>
            </a:r>
          </a:p>
          <a:p>
            <a:pPr marL="285750" indent="-285750" algn="l">
              <a:buFont typeface="Wingdings" panose="05000000000000000000" pitchFamily="2" charset="2"/>
              <a:buChar char="Ø"/>
            </a:pPr>
            <a:r>
              <a:rPr lang="en-US" b="0" dirty="0"/>
              <a:t>Introduce cloud computing to make it self-scaling and more accessible.</a:t>
            </a:r>
          </a:p>
          <a:p>
            <a:pPr marL="285750" indent="-285750" algn="l">
              <a:buFont typeface="Wingdings" panose="05000000000000000000" pitchFamily="2" charset="2"/>
              <a:buChar char="Ø"/>
            </a:pPr>
            <a:r>
              <a:rPr lang="en-US" b="0" dirty="0"/>
              <a:t>Face mask detection can be integrated into the system to ascertain safety protocols for attendance marking procedures in a pandemic-stricken environment, like the one presently suffering from COVID-19.</a:t>
            </a:r>
          </a:p>
          <a:p>
            <a:pPr marL="285750" indent="-285750" algn="l">
              <a:buFont typeface="Wingdings" panose="05000000000000000000" pitchFamily="2" charset="2"/>
              <a:buChar char="Ø"/>
            </a:pPr>
            <a:r>
              <a:rPr lang="en-US" b="0" dirty="0"/>
              <a:t>Integrate IoT sensors to automate attendance marking based on physical presence at places of interest, reducing manual intervention.</a:t>
            </a:r>
          </a:p>
        </p:txBody>
      </p:sp>
    </p:spTree>
    <p:extLst>
      <p:ext uri="{BB962C8B-B14F-4D97-AF65-F5344CB8AC3E}">
        <p14:creationId xmlns:p14="http://schemas.microsoft.com/office/powerpoint/2010/main" val="3147462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F864-DD92-275C-39C5-8123BC11039C}"/>
              </a:ext>
            </a:extLst>
          </p:cNvPr>
          <p:cNvSpPr>
            <a:spLocks noGrp="1"/>
          </p:cNvSpPr>
          <p:nvPr>
            <p:ph type="title"/>
          </p:nvPr>
        </p:nvSpPr>
        <p:spPr/>
        <p:txBody>
          <a:bodyPr/>
          <a:lstStyle/>
          <a:p>
            <a:pPr algn="ctr"/>
            <a:r>
              <a:rPr lang="en-US" dirty="0"/>
              <a:t>Conclusion</a:t>
            </a:r>
          </a:p>
        </p:txBody>
      </p:sp>
      <p:sp>
        <p:nvSpPr>
          <p:cNvPr id="3" name="Table Placeholder 2">
            <a:extLst>
              <a:ext uri="{FF2B5EF4-FFF2-40B4-BE49-F238E27FC236}">
                <a16:creationId xmlns:a16="http://schemas.microsoft.com/office/drawing/2014/main" id="{84AA986C-B016-D3EC-0410-8A3FAE06222C}"/>
              </a:ext>
            </a:extLst>
          </p:cNvPr>
          <p:cNvSpPr>
            <a:spLocks noGrp="1"/>
          </p:cNvSpPr>
          <p:nvPr>
            <p:ph type="tbl" sz="quarter" idx="14"/>
          </p:nvPr>
        </p:nvSpPr>
        <p:spPr>
          <a:xfrm>
            <a:off x="1630363" y="2362201"/>
            <a:ext cx="9918700" cy="4397828"/>
          </a:xfrm>
        </p:spPr>
        <p:txBody>
          <a:bodyPr>
            <a:normAutofit/>
          </a:bodyPr>
          <a:lstStyle/>
          <a:p>
            <a:pPr marL="285750" indent="-285750" algn="l">
              <a:buFont typeface="Wingdings" panose="05000000000000000000" pitchFamily="2" charset="2"/>
              <a:buChar char="Ø"/>
            </a:pPr>
            <a:r>
              <a:rPr lang="en-US" sz="2200" b="0" kern="0" dirty="0">
                <a:effectLst/>
                <a:ea typeface="Times New Roman" panose="02020603050405020304" pitchFamily="18" charset="0"/>
              </a:rPr>
              <a:t>The face recognition project demonstrates the practical application of computer vision and database technologies in automating attendance management.</a:t>
            </a:r>
          </a:p>
          <a:p>
            <a:pPr marL="285750" indent="-285750" algn="l">
              <a:buFont typeface="Wingdings" panose="05000000000000000000" pitchFamily="2" charset="2"/>
              <a:buChar char="Ø"/>
            </a:pPr>
            <a:r>
              <a:rPr lang="en-US" sz="2200" b="0" kern="0" dirty="0">
                <a:effectLst/>
                <a:ea typeface="Times New Roman" panose="02020603050405020304" pitchFamily="18" charset="0"/>
              </a:rPr>
              <a:t>It offers a scalable solution suitable for educational institutions, corporate offices, and public events.</a:t>
            </a:r>
          </a:p>
          <a:p>
            <a:pPr marL="285750" indent="-285750" algn="l">
              <a:buFont typeface="Wingdings" panose="05000000000000000000" pitchFamily="2" charset="2"/>
              <a:buChar char="Ø"/>
            </a:pPr>
            <a:r>
              <a:rPr lang="en-US" sz="2200" b="0" kern="0" dirty="0">
                <a:effectLst/>
                <a:ea typeface="Times New Roman" panose="02020603050405020304" pitchFamily="18" charset="0"/>
              </a:rPr>
              <a:t>By refining and optimizing the system, it can streamline attendance tracking processes, improve security measures, and enhance overall user experience.</a:t>
            </a:r>
            <a:endParaRPr lang="en-US" sz="2200" b="0" dirty="0"/>
          </a:p>
        </p:txBody>
      </p:sp>
    </p:spTree>
    <p:extLst>
      <p:ext uri="{BB962C8B-B14F-4D97-AF65-F5344CB8AC3E}">
        <p14:creationId xmlns:p14="http://schemas.microsoft.com/office/powerpoint/2010/main" val="99092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p:txBody>
          <a:bodyPr>
            <a:normAutofit/>
          </a:bodyPr>
          <a:lstStyle/>
          <a:p>
            <a:pPr algn="ctr"/>
            <a:r>
              <a:rPr lang="en-US" dirty="0"/>
              <a:t>Team Members</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sz="quarter" idx="4294967295"/>
          </p:nvPr>
        </p:nvSpPr>
        <p:spPr>
          <a:xfrm>
            <a:off x="1535371" y="2383971"/>
            <a:ext cx="9034658" cy="4299858"/>
          </a:xfrm>
        </p:spPr>
        <p:txBody>
          <a:bodyPr>
            <a:noAutofit/>
          </a:bodyPr>
          <a:lstStyle/>
          <a:p>
            <a:pPr marL="342900" indent="-342900">
              <a:buAutoNum type="arabicParenR"/>
            </a:pPr>
            <a:r>
              <a:rPr lang="en-US" sz="3200" b="0" dirty="0"/>
              <a:t>Krish Goel (21BCE6097)</a:t>
            </a:r>
          </a:p>
          <a:p>
            <a:pPr marL="342900" indent="-342900">
              <a:buAutoNum type="arabicParenR"/>
            </a:pPr>
            <a:r>
              <a:rPr lang="en-US" sz="3200" b="0" dirty="0"/>
              <a:t>Meghna Das (21BCE1422)</a:t>
            </a:r>
          </a:p>
          <a:p>
            <a:pPr marL="342900" indent="-342900">
              <a:buAutoNum type="arabicParenR"/>
            </a:pPr>
            <a:r>
              <a:rPr lang="en-US" sz="3200" b="0" dirty="0"/>
              <a:t>Aastha Kumar (21BCE5067)</a:t>
            </a:r>
          </a:p>
          <a:p>
            <a:pPr marL="342900" indent="-342900">
              <a:buAutoNum type="arabicParenR"/>
            </a:pPr>
            <a:r>
              <a:rPr lang="en-US" sz="3200" b="0" dirty="0"/>
              <a:t>Godavari </a:t>
            </a:r>
            <a:r>
              <a:rPr lang="en-US" sz="3200" b="0" dirty="0" err="1"/>
              <a:t>Tanmayi</a:t>
            </a:r>
            <a:r>
              <a:rPr lang="en-US" sz="3200" b="0" dirty="0"/>
              <a:t> (21BCE5976)</a:t>
            </a:r>
          </a:p>
          <a:p>
            <a:pPr marL="342900" indent="-342900">
              <a:buAutoNum type="arabicParenR"/>
            </a:pPr>
            <a:r>
              <a:rPr lang="en-US" sz="3200" b="0" dirty="0"/>
              <a:t>T Suraj Kumar (21BCE5922)</a:t>
            </a:r>
          </a:p>
        </p:txBody>
      </p:sp>
    </p:spTree>
    <p:extLst>
      <p:ext uri="{BB962C8B-B14F-4D97-AF65-F5344CB8AC3E}">
        <p14:creationId xmlns:p14="http://schemas.microsoft.com/office/powerpoint/2010/main" val="3318299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33" name="Rectangle 3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1" y="0"/>
            <a:ext cx="3027529"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95508"/>
            <a:ext cx="9158373"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a:xfrm>
            <a:off x="899116" y="2836747"/>
            <a:ext cx="7366236" cy="1534413"/>
          </a:xfrm>
        </p:spPr>
        <p:txBody>
          <a:bodyPr vert="horz" lIns="109728" tIns="109728" rIns="109728" bIns="91440" rtlCol="0" anchor="b">
            <a:normAutofit/>
          </a:bodyPr>
          <a:lstStyle/>
          <a:p>
            <a:pPr algn="ctr">
              <a:lnSpc>
                <a:spcPct val="125000"/>
              </a:lnSpc>
            </a:pPr>
            <a:r>
              <a:rPr lang="en-US" sz="6600" b="0" dirty="0">
                <a:solidFill>
                  <a:schemeClr val="tx2"/>
                </a:solidFill>
              </a:rPr>
              <a:t>THANK YOU</a:t>
            </a:r>
          </a:p>
        </p:txBody>
      </p:sp>
      <p:sp>
        <p:nvSpPr>
          <p:cNvPr id="37" name="Rectangle 36">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9201530" cy="7345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1420" y="6167615"/>
            <a:ext cx="3027529"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20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p:txBody>
          <a:bodyPr>
            <a:normAutofit/>
          </a:bodyPr>
          <a:lstStyle/>
          <a:p>
            <a:pPr algn="ctr"/>
            <a:r>
              <a:rPr lang="en-US" dirty="0"/>
              <a:t>Project Guides</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sz="quarter" idx="4294967295"/>
          </p:nvPr>
        </p:nvSpPr>
        <p:spPr>
          <a:xfrm>
            <a:off x="1535370" y="2373086"/>
            <a:ext cx="10013709" cy="4354285"/>
          </a:xfrm>
        </p:spPr>
        <p:txBody>
          <a:bodyPr>
            <a:normAutofit/>
          </a:bodyPr>
          <a:lstStyle/>
          <a:p>
            <a:pPr marL="342900" indent="-342900">
              <a:buAutoNum type="arabicParenR"/>
            </a:pPr>
            <a:r>
              <a:rPr lang="en-US" sz="3000" b="0" dirty="0"/>
              <a:t>Faculty Supervisor – Dr. </a:t>
            </a:r>
            <a:r>
              <a:rPr lang="en-US" sz="3000" b="0" dirty="0" err="1"/>
              <a:t>Suganya</a:t>
            </a:r>
            <a:r>
              <a:rPr lang="en-US" sz="3000" b="0" dirty="0"/>
              <a:t> R.</a:t>
            </a:r>
          </a:p>
          <a:p>
            <a:pPr marL="342900" indent="-342900">
              <a:buAutoNum type="arabicParenR"/>
            </a:pPr>
            <a:r>
              <a:rPr lang="en-US" sz="3000" b="0" dirty="0"/>
              <a:t>Faculty Co-Supervisor – Dr. </a:t>
            </a:r>
            <a:r>
              <a:rPr lang="en-US" sz="3000" b="0" dirty="0" err="1"/>
              <a:t>Subbulakshmi</a:t>
            </a:r>
            <a:r>
              <a:rPr lang="en-US" sz="3000" b="0" dirty="0"/>
              <a:t> T.</a:t>
            </a:r>
          </a:p>
        </p:txBody>
      </p:sp>
    </p:spTree>
    <p:extLst>
      <p:ext uri="{BB962C8B-B14F-4D97-AF65-F5344CB8AC3E}">
        <p14:creationId xmlns:p14="http://schemas.microsoft.com/office/powerpoint/2010/main" val="2797441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p:txBody>
          <a:bodyPr>
            <a:normAutofit/>
          </a:bodyPr>
          <a:lstStyle/>
          <a:p>
            <a:pPr algn="ctr"/>
            <a:r>
              <a:rPr lang="en-US" dirty="0"/>
              <a:t>Abstract</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sz="quarter" idx="4294967295"/>
          </p:nvPr>
        </p:nvSpPr>
        <p:spPr>
          <a:xfrm>
            <a:off x="1535370" y="2394856"/>
            <a:ext cx="10013709" cy="4310743"/>
          </a:xfrm>
        </p:spPr>
        <p:txBody>
          <a:bodyPr>
            <a:noAutofit/>
          </a:bodyPr>
          <a:lstStyle/>
          <a:p>
            <a:pPr algn="just"/>
            <a:r>
              <a:rPr lang="en-US" sz="1150" b="0" dirty="0"/>
              <a:t>The project aims at introducing a Facial Recognition School Security System as one solution to improve security while speeding up administrative processes in educational institutions. The need for such a system emanates from concerns over the safety of schools as well as inadequacies inherent in conventional attendance and access control methods. Inadequate methods can be manual or rely on an older technology that leads to inefficiencies, inaccuracies and breaches of security. This proposed solution exploits contemporary Artificial Intelligence algorithms and Computer Vision techniques to facilitate the reliable identification and validation of entrants thereby providing contactless approach during pandemic times in compliance with the COVID-19 safety protocols. At this period of COVID-19 it also acts as an avenue where physical touchpoints are reduced with consideration to social distancing measures. Our method is novel in the fact that it only detects and recognizes human faces as opposed to general object detection systems. We use Local Binary Pattern Histograms (LBPHs) for face recognition and </a:t>
            </a:r>
            <a:r>
              <a:rPr lang="en-US" sz="1150" b="0" dirty="0" err="1"/>
              <a:t>Haar</a:t>
            </a:r>
            <a:r>
              <a:rPr lang="en-US" sz="1150" b="0" dirty="0"/>
              <a:t> Cascades for face detection. The </a:t>
            </a:r>
            <a:r>
              <a:rPr lang="en-US" sz="1150" b="0" dirty="0" err="1"/>
              <a:t>Haar</a:t>
            </a:r>
            <a:r>
              <a:rPr lang="en-US" sz="1150" b="0" dirty="0"/>
              <a:t> Cascade algorithm employs simple rectangular features to detect faces, using a cascade of weak classifiers to achieve high detection rates. The LBPH algorithm captures local texture patterns of facial features, calculating LBP values for each pixel. Our project demonstrates variable performance across different classes, with precision ranging from 0.50 to 1.00, recall from 0.33 to 1.00, and F1 scores from 0.33 to 0.94, while achieving an overall accuracy of 0.75, indicating robust performance in certain scenarios but room for improvement in others.</a:t>
            </a:r>
          </a:p>
        </p:txBody>
      </p:sp>
    </p:spTree>
    <p:extLst>
      <p:ext uri="{BB962C8B-B14F-4D97-AF65-F5344CB8AC3E}">
        <p14:creationId xmlns:p14="http://schemas.microsoft.com/office/powerpoint/2010/main" val="3814113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084D-CEE7-A2E4-1089-D2FED2353D50}"/>
              </a:ext>
            </a:extLst>
          </p:cNvPr>
          <p:cNvSpPr>
            <a:spLocks noGrp="1"/>
          </p:cNvSpPr>
          <p:nvPr>
            <p:ph type="title"/>
          </p:nvPr>
        </p:nvSpPr>
        <p:spPr/>
        <p:txBody>
          <a:bodyPr/>
          <a:lstStyle/>
          <a:p>
            <a:pPr algn="ctr"/>
            <a:r>
              <a:rPr lang="en-US" dirty="0"/>
              <a:t>Introduction</a:t>
            </a:r>
          </a:p>
        </p:txBody>
      </p:sp>
      <p:sp>
        <p:nvSpPr>
          <p:cNvPr id="3" name="Table Placeholder 2">
            <a:extLst>
              <a:ext uri="{FF2B5EF4-FFF2-40B4-BE49-F238E27FC236}">
                <a16:creationId xmlns:a16="http://schemas.microsoft.com/office/drawing/2014/main" id="{AB0F282D-8F4F-C8B8-F60C-9E7CCFA250DB}"/>
              </a:ext>
            </a:extLst>
          </p:cNvPr>
          <p:cNvSpPr>
            <a:spLocks noGrp="1"/>
          </p:cNvSpPr>
          <p:nvPr>
            <p:ph type="tbl" sz="quarter" idx="14"/>
          </p:nvPr>
        </p:nvSpPr>
        <p:spPr>
          <a:xfrm>
            <a:off x="1630363" y="2362201"/>
            <a:ext cx="9918700" cy="4365170"/>
          </a:xfrm>
        </p:spPr>
        <p:txBody>
          <a:bodyPr>
            <a:normAutofit fontScale="92500"/>
          </a:bodyPr>
          <a:lstStyle/>
          <a:p>
            <a:pPr marL="0" marR="0" algn="just">
              <a:lnSpc>
                <a:spcPct val="107000"/>
              </a:lnSpc>
              <a:spcBef>
                <a:spcPts val="0"/>
              </a:spcBef>
              <a:spcAft>
                <a:spcPts val="0"/>
              </a:spcAft>
            </a:pPr>
            <a:r>
              <a:rPr lang="en-US" sz="1800" b="0" dirty="0">
                <a:effectLst/>
                <a:ea typeface="Times New Roman" panose="02020603050405020304" pitchFamily="18" charset="0"/>
              </a:rPr>
              <a:t>In recent years, ensuring the security of educational institutions has become a paramount concern, with schools seeking innovative solutions to protect students and staff. Traditional security measures, such as ID cards and manu</a:t>
            </a:r>
            <a:r>
              <a:rPr lang="en-US" sz="1800" b="0" kern="0" dirty="0">
                <a:effectLst/>
                <a:ea typeface="Times New Roman" panose="02020603050405020304" pitchFamily="18" charset="0"/>
              </a:rPr>
              <a:t>al attendance, often fall short in providing real-time and efficient security. To address these challenges, our project proposes the development of a School Security System using Facial Recognition technology. This system aims to enhance the security infrastructure of schools by leveraging advanced facial recognition algorithms to monitor and control access to the premises. Facial Recognition technology has gained widespread recognition for its applications in various sectors, including law enforcement, banking, and personal devices. Its accuracy and efficiency in identifying individuals make it an ideal choice for school security systems. By integrating this technology, we aim to create a seamless, automated system that can recognize and verify individuals in real-time, thereby preventing unauthorized access and ensuring the safety of the school environment.</a:t>
            </a:r>
            <a:endParaRPr lang="en-US" b="0" dirty="0"/>
          </a:p>
        </p:txBody>
      </p:sp>
    </p:spTree>
    <p:extLst>
      <p:ext uri="{BB962C8B-B14F-4D97-AF65-F5344CB8AC3E}">
        <p14:creationId xmlns:p14="http://schemas.microsoft.com/office/powerpoint/2010/main" val="118690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E7370-D702-5A81-40D1-DEF73FB1E67B}"/>
              </a:ext>
            </a:extLst>
          </p:cNvPr>
          <p:cNvSpPr>
            <a:spLocks noGrp="1"/>
          </p:cNvSpPr>
          <p:nvPr>
            <p:ph type="title"/>
          </p:nvPr>
        </p:nvSpPr>
        <p:spPr/>
        <p:txBody>
          <a:bodyPr/>
          <a:lstStyle/>
          <a:p>
            <a:pPr algn="ctr"/>
            <a:r>
              <a:rPr lang="en-US" dirty="0"/>
              <a:t>Problem Statement</a:t>
            </a:r>
          </a:p>
        </p:txBody>
      </p:sp>
      <p:sp>
        <p:nvSpPr>
          <p:cNvPr id="3" name="Table Placeholder 2">
            <a:extLst>
              <a:ext uri="{FF2B5EF4-FFF2-40B4-BE49-F238E27FC236}">
                <a16:creationId xmlns:a16="http://schemas.microsoft.com/office/drawing/2014/main" id="{CD6200A7-3246-1FD0-4079-567D7F6FD458}"/>
              </a:ext>
            </a:extLst>
          </p:cNvPr>
          <p:cNvSpPr>
            <a:spLocks noGrp="1"/>
          </p:cNvSpPr>
          <p:nvPr>
            <p:ph type="tbl" sz="quarter" idx="14"/>
          </p:nvPr>
        </p:nvSpPr>
        <p:spPr>
          <a:xfrm>
            <a:off x="1630363" y="2373086"/>
            <a:ext cx="9918700" cy="4365171"/>
          </a:xfrm>
        </p:spPr>
        <p:txBody>
          <a:bodyPr>
            <a:noAutofit/>
          </a:bodyPr>
          <a:lstStyle/>
          <a:p>
            <a:pPr algn="l"/>
            <a:r>
              <a:rPr lang="en-US" sz="2200" b="0" dirty="0"/>
              <a:t>Educational institutions face numerous challenges in trying to maintain a safe environment and effective administrative procedures. Regularly, attendance and identification tracking methods are manual, tedious, prone to errors and cannot offer real-time monitoring. Additionally, conventional access control systems may be vulnerable to hacking or security breaches. For that reason, there is need for an automated solution that will effectively address these issues with respect to school security at large.</a:t>
            </a:r>
          </a:p>
        </p:txBody>
      </p:sp>
    </p:spTree>
    <p:extLst>
      <p:ext uri="{BB962C8B-B14F-4D97-AF65-F5344CB8AC3E}">
        <p14:creationId xmlns:p14="http://schemas.microsoft.com/office/powerpoint/2010/main" val="424644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p:txBody>
          <a:bodyPr>
            <a:normAutofit/>
          </a:bodyPr>
          <a:lstStyle/>
          <a:p>
            <a:pPr algn="ctr"/>
            <a:r>
              <a:rPr lang="en-US" dirty="0"/>
              <a:t>Target Audience</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sz="quarter" idx="4294967295"/>
          </p:nvPr>
        </p:nvSpPr>
        <p:spPr>
          <a:xfrm>
            <a:off x="1535370" y="2394856"/>
            <a:ext cx="10013709" cy="4310743"/>
          </a:xfrm>
        </p:spPr>
        <p:txBody>
          <a:bodyPr>
            <a:normAutofit/>
          </a:bodyPr>
          <a:lstStyle/>
          <a:p>
            <a:pPr marL="285750" indent="-285750" algn="just">
              <a:buFont typeface="Wingdings" panose="05000000000000000000" pitchFamily="2" charset="2"/>
              <a:buChar char="Ø"/>
            </a:pPr>
            <a:r>
              <a:rPr lang="en-US" sz="3200" b="0" dirty="0"/>
              <a:t>School Administrators</a:t>
            </a:r>
          </a:p>
          <a:p>
            <a:pPr marL="285750" indent="-285750" algn="just">
              <a:buFont typeface="Wingdings" panose="05000000000000000000" pitchFamily="2" charset="2"/>
              <a:buChar char="Ø"/>
            </a:pPr>
            <a:r>
              <a:rPr lang="en-US" sz="3200" b="0" dirty="0"/>
              <a:t>Staff</a:t>
            </a:r>
          </a:p>
          <a:p>
            <a:pPr marL="285750" indent="-285750" algn="just">
              <a:buFont typeface="Wingdings" panose="05000000000000000000" pitchFamily="2" charset="2"/>
              <a:buChar char="Ø"/>
            </a:pPr>
            <a:r>
              <a:rPr lang="en-US" sz="3200" b="0" dirty="0"/>
              <a:t>Students</a:t>
            </a:r>
          </a:p>
          <a:p>
            <a:pPr marL="285750" indent="-285750" algn="just">
              <a:buFont typeface="Wingdings" panose="05000000000000000000" pitchFamily="2" charset="2"/>
              <a:buChar char="Ø"/>
            </a:pPr>
            <a:r>
              <a:rPr lang="en-US" sz="3200" b="0" dirty="0"/>
              <a:t>School Security Personnel</a:t>
            </a:r>
          </a:p>
        </p:txBody>
      </p:sp>
    </p:spTree>
    <p:extLst>
      <p:ext uri="{BB962C8B-B14F-4D97-AF65-F5344CB8AC3E}">
        <p14:creationId xmlns:p14="http://schemas.microsoft.com/office/powerpoint/2010/main" val="2606409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p:txBody>
          <a:bodyPr>
            <a:normAutofit/>
          </a:bodyPr>
          <a:lstStyle/>
          <a:p>
            <a:pPr algn="ctr"/>
            <a:r>
              <a:rPr lang="en-US" dirty="0"/>
              <a:t>Objectives</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sz="quarter" idx="4294967295"/>
          </p:nvPr>
        </p:nvSpPr>
        <p:spPr>
          <a:xfrm>
            <a:off x="1535370" y="2394856"/>
            <a:ext cx="10013709" cy="4310743"/>
          </a:xfrm>
        </p:spPr>
        <p:txBody>
          <a:bodyPr>
            <a:noAutofit/>
          </a:bodyPr>
          <a:lstStyle/>
          <a:p>
            <a:pPr marL="285750" indent="-285750" algn="just">
              <a:buFont typeface="Wingdings" panose="05000000000000000000" pitchFamily="2" charset="2"/>
              <a:buChar char="Ø"/>
            </a:pPr>
            <a:r>
              <a:rPr lang="en-US" sz="2100" b="0" dirty="0"/>
              <a:t>Develop a comprehensive school security system incorporating facial recognition.</a:t>
            </a:r>
          </a:p>
          <a:p>
            <a:pPr marL="285750" indent="-285750" algn="just">
              <a:buFont typeface="Wingdings" panose="05000000000000000000" pitchFamily="2" charset="2"/>
              <a:buChar char="Ø"/>
            </a:pPr>
            <a:r>
              <a:rPr lang="en-US" sz="2100" b="0" dirty="0"/>
              <a:t>Improve monitoring and automation of various tasks.</a:t>
            </a:r>
          </a:p>
          <a:p>
            <a:pPr marL="285750" indent="-285750" algn="just">
              <a:buFont typeface="Wingdings" panose="05000000000000000000" pitchFamily="2" charset="2"/>
              <a:buChar char="Ø"/>
            </a:pPr>
            <a:r>
              <a:rPr lang="en-US" sz="2100" b="0" dirty="0"/>
              <a:t>Streamline attendance tracking.</a:t>
            </a:r>
          </a:p>
          <a:p>
            <a:pPr marL="285750" indent="-285750" algn="just">
              <a:buFont typeface="Wingdings" panose="05000000000000000000" pitchFamily="2" charset="2"/>
              <a:buChar char="Ø"/>
            </a:pPr>
            <a:r>
              <a:rPr lang="en-US" sz="2100" b="0" dirty="0"/>
              <a:t>Strengthen security measures across the organization.</a:t>
            </a:r>
          </a:p>
          <a:p>
            <a:pPr marL="285750" indent="-285750" algn="just">
              <a:buFont typeface="Wingdings" panose="05000000000000000000" pitchFamily="2" charset="2"/>
              <a:buChar char="Ø"/>
            </a:pPr>
            <a:r>
              <a:rPr lang="en-US" sz="2100" b="0" dirty="0"/>
              <a:t>Reduce paperwork and clerical tasks.</a:t>
            </a:r>
          </a:p>
          <a:p>
            <a:pPr marL="285750" indent="-285750" algn="just">
              <a:buFont typeface="Wingdings" panose="05000000000000000000" pitchFamily="2" charset="2"/>
              <a:buChar char="Ø"/>
            </a:pPr>
            <a:r>
              <a:rPr lang="en-US" sz="2100" b="0" dirty="0"/>
              <a:t>Provide educational organizations with a reliable and effective tool for their activities.</a:t>
            </a:r>
          </a:p>
        </p:txBody>
      </p:sp>
    </p:spTree>
    <p:extLst>
      <p:ext uri="{BB962C8B-B14F-4D97-AF65-F5344CB8AC3E}">
        <p14:creationId xmlns:p14="http://schemas.microsoft.com/office/powerpoint/2010/main" val="3157119746"/>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36CB81-A037-44A8-88EB-C0C0F17FD4B1}">
  <ds:schemaRefs>
    <ds:schemaRef ds:uri="http://schemas.microsoft.com/sharepoint/v3/contenttype/forms"/>
  </ds:schemaRefs>
</ds:datastoreItem>
</file>

<file path=customXml/itemProps2.xml><?xml version="1.0" encoding="utf-8"?>
<ds:datastoreItem xmlns:ds="http://schemas.openxmlformats.org/officeDocument/2006/customXml" ds:itemID="{57FF477C-132F-44F8-8C56-EBFF95FAF9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C1AA24C-4CA6-40FF-8947-DA1F6F4745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{1AABE75C-1AE4-48EA-AD9E-F93800D1EB8F}tf56000440_win32</Template>
  <TotalTime>406</TotalTime>
  <Words>1272</Words>
  <Application>Microsoft Office PowerPoint</Application>
  <PresentationFormat>Widescreen</PresentationFormat>
  <Paragraphs>94</Paragraphs>
  <Slides>30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Meiryo</vt:lpstr>
      <vt:lpstr>Calibri</vt:lpstr>
      <vt:lpstr>Corbel</vt:lpstr>
      <vt:lpstr>Times New Roman</vt:lpstr>
      <vt:lpstr>Wingdings</vt:lpstr>
      <vt:lpstr>ShojiVTI</vt:lpstr>
      <vt:lpstr>Course title : PJT – Product development project  COURSE CODE : BCSE394J</vt:lpstr>
      <vt:lpstr>SCHOOL SECURITY SYSTEM USING FACIAL RECOGNITION</vt:lpstr>
      <vt:lpstr>Team Members</vt:lpstr>
      <vt:lpstr>Project Guides</vt:lpstr>
      <vt:lpstr>Abstract</vt:lpstr>
      <vt:lpstr>Introduction</vt:lpstr>
      <vt:lpstr>Problem Statement</vt:lpstr>
      <vt:lpstr>Target Audience</vt:lpstr>
      <vt:lpstr>Objectives</vt:lpstr>
      <vt:lpstr>Functionalities of the Model</vt:lpstr>
      <vt:lpstr>Flow Diagram</vt:lpstr>
      <vt:lpstr>Use Case Diagram</vt:lpstr>
      <vt:lpstr>Algorithm Used</vt:lpstr>
      <vt:lpstr>Technologies Used</vt:lpstr>
      <vt:lpstr>Results : (i) Confusion Matrix</vt:lpstr>
      <vt:lpstr>Results : (ii) Analysis of Performance Metrics</vt:lpstr>
      <vt:lpstr>Results : (iii) Receiver Operating Characteristics (ROC) and Area Under Curve (AUC)</vt:lpstr>
      <vt:lpstr>Results : (iv) Distribution of Correctly Predicted Identities</vt:lpstr>
      <vt:lpstr>Web Interface : (1) Back-end Server</vt:lpstr>
      <vt:lpstr>Web Interface : (2) Webapp Preview –  (i) Landing Page</vt:lpstr>
      <vt:lpstr>Web Interface : (2) Webapp Preview – (ii) Student Management System</vt:lpstr>
      <vt:lpstr>Web Interface : (2) Webapp Preview – (iii) Train Data Set</vt:lpstr>
      <vt:lpstr>Web Interface : (2) Webapp Preview – (iv) Face Recognition</vt:lpstr>
      <vt:lpstr>Web Interface : (2) Webapp Preview – (v) Attendance Management System</vt:lpstr>
      <vt:lpstr>Web Interface : (2) Webapp Preview – (vi) Photos</vt:lpstr>
      <vt:lpstr>Research Paper Details</vt:lpstr>
      <vt:lpstr>Individual Contribution</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A1208</dc:creator>
  <cp:lastModifiedBy>A1208</cp:lastModifiedBy>
  <cp:revision>15</cp:revision>
  <dcterms:created xsi:type="dcterms:W3CDTF">2024-07-22T09:46:26Z</dcterms:created>
  <dcterms:modified xsi:type="dcterms:W3CDTF">2024-08-01T16:19:50Z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